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7" r:id="rId21"/>
    <p:sldId id="276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97" r:id="rId32"/>
    <p:sldId id="298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EC4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0" autoAdjust="0"/>
    <p:restoredTop sz="92944" autoAdjust="0"/>
  </p:normalViewPr>
  <p:slideViewPr>
    <p:cSldViewPr>
      <p:cViewPr varScale="1">
        <p:scale>
          <a:sx n="83" d="100"/>
          <a:sy n="83" d="100"/>
        </p:scale>
        <p:origin x="1452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394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15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3CF3B71A-966A-471E-8596-7D1D6A8996FF}" type="datetime1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fld id="{AD64A7B2-A2B0-4C9D-895B-FE1D68BE16F8}" type="datetime1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B31271CA-DFBA-4144-9186-0BE3AC6EE4B1}" type="datetime1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F87F4F71-3D90-4F92-8CFE-D11B433509C0}" type="datetime1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D200F4F1-024E-465C-B59D-A4FFBC6118A5}" type="datetime1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74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85"/>
    </mc:Choice>
    <mc:Fallback xmlns="">
      <p:transition spd="slow" advTm="9085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11-3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/>
              <a:t>JButton</a:t>
            </a:r>
            <a:r>
              <a:rPr lang="ko-KR" altLang="en-US" dirty="0"/>
              <a:t>을 이용한 버튼 만들기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68112" y="1412776"/>
            <a:ext cx="5239991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ButtonEx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/>
              <a:t>ButtonEx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ko-KR" altLang="en-US" sz="1200" dirty="0"/>
              <a:t>이미지 버튼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ImageIcon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normalIcon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("images/normalIcon.gif");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ImageIcon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rolloverIcon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("images/rolloverIcon.gif");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ImageIcon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pressedIcon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("images/pressedIcon.gif");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JButton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btn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JButton</a:t>
            </a:r>
            <a:r>
              <a:rPr lang="en-US" altLang="ko-KR" sz="1200" b="1" dirty="0"/>
              <a:t>("call~~", </a:t>
            </a:r>
            <a:r>
              <a:rPr lang="en-US" altLang="ko-KR" sz="1200" b="1" dirty="0" err="1"/>
              <a:t>normalIcon</a:t>
            </a:r>
            <a:r>
              <a:rPr lang="en-US" altLang="ko-KR" sz="1200" b="1" dirty="0" smtClean="0"/>
              <a:t>);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btn.setPressedIcon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pressedIcon</a:t>
            </a:r>
            <a:r>
              <a:rPr lang="en-US" altLang="ko-KR" sz="1200" b="1" dirty="0" smtClean="0"/>
              <a:t>);</a:t>
            </a:r>
            <a:endParaRPr lang="ko-KR" altLang="en-US" sz="1200" b="1" dirty="0"/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btn.setRolloverIcon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rolloverIcon</a:t>
            </a:r>
            <a:r>
              <a:rPr lang="en-US" altLang="ko-KR" sz="1200" b="1" dirty="0" smtClean="0"/>
              <a:t>);</a:t>
            </a:r>
            <a:endParaRPr lang="ko-KR" altLang="en-US" sz="1200" b="1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btn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(250,150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ButtonEx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grpSp>
        <p:nvGrpSpPr>
          <p:cNvPr id="8" name="그룹 7"/>
          <p:cNvGrpSpPr/>
          <p:nvPr/>
        </p:nvGrpSpPr>
        <p:grpSpPr>
          <a:xfrm>
            <a:off x="5508103" y="1524078"/>
            <a:ext cx="3366495" cy="4671042"/>
            <a:chOff x="5484439" y="1436496"/>
            <a:chExt cx="3366495" cy="467104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4152" y="4750989"/>
              <a:ext cx="2236782" cy="135654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4152" y="1436496"/>
              <a:ext cx="2236782" cy="135654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4152" y="3122839"/>
              <a:ext cx="2236782" cy="135654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5679269" y="2267376"/>
              <a:ext cx="12890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보통 상태</a:t>
              </a:r>
              <a:endParaRPr lang="en-US" altLang="ko-KR" sz="1200" dirty="0" smtClean="0"/>
            </a:p>
            <a:p>
              <a:r>
                <a:rPr lang="en-US" altLang="ko-KR" sz="1200" dirty="0" smtClean="0"/>
                <a:t>(normalIcon.gif)</a:t>
              </a:r>
              <a:endParaRPr lang="ko-KR" altLang="en-US" sz="12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618348" y="3666348"/>
              <a:ext cx="13246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마우스가</a:t>
              </a:r>
              <a:endParaRPr lang="en-US" altLang="ko-KR" sz="1200" dirty="0" smtClean="0"/>
            </a:p>
            <a:p>
              <a:r>
                <a:rPr lang="ko-KR" altLang="en-US" sz="1200" dirty="0" smtClean="0"/>
                <a:t>올라간 경우</a:t>
              </a:r>
              <a:endParaRPr lang="en-US" altLang="ko-KR" sz="1200" dirty="0" smtClean="0"/>
            </a:p>
            <a:p>
              <a:r>
                <a:rPr lang="en-US" altLang="ko-KR" sz="1200" dirty="0" smtClean="0"/>
                <a:t>(rolloverIcon.gif)</a:t>
              </a:r>
              <a:endParaRPr lang="ko-KR" alt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84439" y="5639930"/>
              <a:ext cx="16786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마우스가 눌러진 순간</a:t>
              </a:r>
              <a:endParaRPr lang="en-US" altLang="ko-KR" sz="1200" dirty="0" smtClean="0"/>
            </a:p>
            <a:p>
              <a:r>
                <a:rPr lang="en-US" altLang="ko-KR" sz="1200" dirty="0" smtClean="0"/>
                <a:t>(pressedIcon.gif)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2418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953"/>
    </mc:Choice>
    <mc:Fallback xmlns="">
      <p:transition spd="slow" advTm="101953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80" y="4869160"/>
            <a:ext cx="5303520" cy="16764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682" y="2132856"/>
            <a:ext cx="5223510" cy="169926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레이블과 버튼의 정렬</a:t>
            </a:r>
            <a:r>
              <a:rPr lang="en-US" altLang="ko-KR" smtClean="0"/>
              <a:t>(Alignment)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168352"/>
          </a:xfrm>
        </p:spPr>
        <p:txBody>
          <a:bodyPr>
            <a:normAutofit lnSpcReduction="10000"/>
          </a:bodyPr>
          <a:lstStyle/>
          <a:p>
            <a:r>
              <a:rPr lang="ko-KR" altLang="en-US" sz="1800" dirty="0" smtClean="0"/>
              <a:t>수평 정렬 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컴포넌트 내에 이미지와 텍스트의 수평 위치</a:t>
            </a:r>
            <a:endParaRPr lang="en-US" altLang="ko-KR" sz="1800" dirty="0" smtClean="0"/>
          </a:p>
          <a:p>
            <a:pPr lvl="2"/>
            <a:endParaRPr lang="en-US" altLang="ko-KR" sz="1400" dirty="0" smtClean="0"/>
          </a:p>
          <a:p>
            <a:pPr lvl="2"/>
            <a:endParaRPr lang="en-US" altLang="ko-KR" sz="1400" dirty="0" smtClean="0"/>
          </a:p>
          <a:p>
            <a:pPr lvl="2"/>
            <a:endParaRPr lang="en-US" altLang="ko-KR" sz="1400" dirty="0" smtClean="0"/>
          </a:p>
          <a:p>
            <a:pPr lvl="2"/>
            <a:endParaRPr lang="en-US" altLang="ko-KR" sz="1400" dirty="0" smtClean="0"/>
          </a:p>
          <a:p>
            <a:endParaRPr lang="en-US" altLang="ko-KR" sz="1800" dirty="0" smtClean="0"/>
          </a:p>
          <a:p>
            <a:endParaRPr lang="en-US" altLang="ko-KR" sz="1800" dirty="0" smtClean="0"/>
          </a:p>
          <a:p>
            <a:endParaRPr lang="en-US" altLang="ko-KR" sz="1800" dirty="0" smtClean="0"/>
          </a:p>
          <a:p>
            <a:endParaRPr lang="en-US" altLang="ko-KR" sz="1800" dirty="0"/>
          </a:p>
          <a:p>
            <a:r>
              <a:rPr lang="ko-KR" altLang="en-US" sz="1800" dirty="0" smtClean="0"/>
              <a:t>수직 정렬 </a:t>
            </a:r>
            <a:r>
              <a:rPr lang="en-US" altLang="ko-KR" sz="1800" dirty="0" smtClean="0"/>
              <a:t>: </a:t>
            </a:r>
            <a:r>
              <a:rPr lang="ko-KR" altLang="en-US" sz="1600" dirty="0" smtClean="0"/>
              <a:t>컴포넌트 내에 이미지와 텍스트의 수직 위치</a:t>
            </a:r>
            <a:endParaRPr lang="en-US" altLang="ko-KR" sz="1600" dirty="0" smtClean="0"/>
          </a:p>
          <a:p>
            <a:pPr lvl="1"/>
            <a:endParaRPr lang="ko-KR" altLang="en-US" sz="1600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613" y="1700808"/>
            <a:ext cx="5307330" cy="77724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682" y="4427964"/>
            <a:ext cx="5303520" cy="75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0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34"/>
    </mc:Choice>
    <mc:Fallback xmlns="">
      <p:transition spd="slow" advTm="68334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JCheckBox, </a:t>
            </a:r>
            <a:r>
              <a:rPr lang="ko-KR" altLang="en-US" smtClean="0"/>
              <a:t>체크박스</a:t>
            </a:r>
            <a:r>
              <a:rPr lang="en-US" altLang="ko-KR" smtClean="0"/>
              <a:t> </a:t>
            </a:r>
            <a:r>
              <a:rPr lang="ko-KR" altLang="en-US" smtClean="0"/>
              <a:t>컴포넌트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JCheckBox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선택</a:t>
            </a:r>
            <a:r>
              <a:rPr lang="en-US" altLang="ko-KR" dirty="0" smtClean="0"/>
              <a:t>(selected)</a:t>
            </a:r>
            <a:r>
              <a:rPr lang="ko-KR" altLang="en-US" dirty="0" smtClean="0"/>
              <a:t>과 </a:t>
            </a:r>
            <a:r>
              <a:rPr lang="ko-KR" altLang="en-US" dirty="0" err="1" smtClean="0"/>
              <a:t>비선택</a:t>
            </a:r>
            <a:r>
              <a:rPr lang="en-US" altLang="ko-KR" dirty="0" smtClean="0"/>
              <a:t>(deselected)</a:t>
            </a:r>
            <a:r>
              <a:rPr lang="ko-KR" altLang="en-US" dirty="0" smtClean="0"/>
              <a:t>의 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두 상태만 가지는 체크 버튼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생성자</a:t>
            </a:r>
            <a:endParaRPr lang="en-US" altLang="ko-KR" dirty="0" smtClean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542" y="3573016"/>
            <a:ext cx="7036850" cy="2306916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868144" y="1552837"/>
            <a:ext cx="2915259" cy="1906073"/>
            <a:chOff x="5868144" y="1552837"/>
            <a:chExt cx="2915259" cy="1906073"/>
          </a:xfrm>
        </p:grpSpPr>
        <p:grpSp>
          <p:nvGrpSpPr>
            <p:cNvPr id="6" name="그룹 5"/>
            <p:cNvGrpSpPr/>
            <p:nvPr/>
          </p:nvGrpSpPr>
          <p:grpSpPr>
            <a:xfrm>
              <a:off x="5868144" y="1552837"/>
              <a:ext cx="2915259" cy="1906073"/>
              <a:chOff x="5796136" y="2232966"/>
              <a:chExt cx="2915259" cy="1906073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6136" y="2232966"/>
                <a:ext cx="2447859" cy="1484562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6012160" y="3862040"/>
                <a:ext cx="131638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smtClean="0"/>
                  <a:t>체크박스 문자</a:t>
                </a:r>
                <a:r>
                  <a:rPr lang="ko-KR" altLang="en-US" sz="1200" dirty="0"/>
                  <a:t>열</a:t>
                </a: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7395009" y="3862040"/>
                <a:ext cx="131638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 smtClean="0"/>
                  <a:t>체크박스 이미지</a:t>
                </a:r>
                <a:endParaRPr lang="ko-KR" altLang="en-US" sz="1200" dirty="0"/>
              </a:p>
            </p:txBody>
          </p:sp>
          <p:sp>
            <p:nvSpPr>
              <p:cNvPr id="13" name="자유형 12"/>
              <p:cNvSpPr/>
              <p:nvPr/>
            </p:nvSpPr>
            <p:spPr>
              <a:xfrm>
                <a:off x="7453008" y="3067456"/>
                <a:ext cx="403697" cy="794584"/>
              </a:xfrm>
              <a:custGeom>
                <a:avLst/>
                <a:gdLst>
                  <a:gd name="connsiteX0" fmla="*/ 299936 w 299936"/>
                  <a:gd name="connsiteY0" fmla="*/ 979250 h 979250"/>
                  <a:gd name="connsiteX1" fmla="*/ 251297 w 299936"/>
                  <a:gd name="connsiteY1" fmla="*/ 726331 h 979250"/>
                  <a:gd name="connsiteX2" fmla="*/ 37289 w 299936"/>
                  <a:gd name="connsiteY2" fmla="*/ 113489 h 979250"/>
                  <a:gd name="connsiteX3" fmla="*/ 27561 w 299936"/>
                  <a:gd name="connsiteY3" fmla="*/ 45395 h 979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9936" h="979250">
                    <a:moveTo>
                      <a:pt x="299936" y="979250"/>
                    </a:moveTo>
                    <a:cubicBezTo>
                      <a:pt x="297504" y="924937"/>
                      <a:pt x="295072" y="870625"/>
                      <a:pt x="251297" y="726331"/>
                    </a:cubicBezTo>
                    <a:cubicBezTo>
                      <a:pt x="207523" y="582038"/>
                      <a:pt x="74578" y="226978"/>
                      <a:pt x="37289" y="113489"/>
                    </a:cubicBezTo>
                    <a:cubicBezTo>
                      <a:pt x="0" y="0"/>
                      <a:pt x="13780" y="22697"/>
                      <a:pt x="27561" y="45395"/>
                    </a:cubicBezTo>
                  </a:path>
                </a:pathLst>
              </a:custGeom>
              <a:ln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자유형 14"/>
              <p:cNvSpPr/>
              <p:nvPr/>
            </p:nvSpPr>
            <p:spPr>
              <a:xfrm flipH="1">
                <a:off x="6876256" y="2957209"/>
                <a:ext cx="65781" cy="904831"/>
              </a:xfrm>
              <a:custGeom>
                <a:avLst/>
                <a:gdLst>
                  <a:gd name="connsiteX0" fmla="*/ 116732 w 116732"/>
                  <a:gd name="connsiteY0" fmla="*/ 651753 h 651753"/>
                  <a:gd name="connsiteX1" fmla="*/ 48639 w 116732"/>
                  <a:gd name="connsiteY1" fmla="*/ 389106 h 651753"/>
                  <a:gd name="connsiteX2" fmla="*/ 0 w 116732"/>
                  <a:gd name="connsiteY2" fmla="*/ 0 h 651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6732" h="651753">
                    <a:moveTo>
                      <a:pt x="116732" y="651753"/>
                    </a:moveTo>
                    <a:cubicBezTo>
                      <a:pt x="92413" y="574742"/>
                      <a:pt x="68094" y="497731"/>
                      <a:pt x="48639" y="389106"/>
                    </a:cubicBezTo>
                    <a:cubicBezTo>
                      <a:pt x="29184" y="280481"/>
                      <a:pt x="14592" y="140240"/>
                      <a:pt x="0" y="0"/>
                    </a:cubicBezTo>
                  </a:path>
                </a:pathLst>
              </a:custGeom>
              <a:ln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4168" y="2079209"/>
              <a:ext cx="1015227" cy="2314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554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922"/>
    </mc:Choice>
    <mc:Fallback xmlns="">
      <p:transition spd="slow" advTm="87922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체크 박스 생성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문자열 체크 박스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"</a:t>
            </a:r>
            <a:r>
              <a:rPr lang="ko-KR" altLang="en-US" sz="1800" dirty="0" smtClean="0"/>
              <a:t>사과</a:t>
            </a:r>
            <a:r>
              <a:rPr lang="en-US" altLang="ko-KR" sz="1800" dirty="0" smtClean="0"/>
              <a:t>" </a:t>
            </a:r>
            <a:r>
              <a:rPr lang="ko-KR" altLang="en-US" sz="1800" dirty="0" smtClean="0"/>
              <a:t>텍스트를 가진 체크박스 생성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en-US" altLang="ko-KR" sz="1800" dirty="0" smtClean="0"/>
              <a:t>"</a:t>
            </a:r>
            <a:r>
              <a:rPr lang="ko-KR" altLang="en-US" sz="1800" dirty="0" smtClean="0"/>
              <a:t>배</a:t>
            </a:r>
            <a:r>
              <a:rPr lang="en-US" altLang="ko-KR" sz="1800" dirty="0" smtClean="0"/>
              <a:t>" </a:t>
            </a:r>
            <a:r>
              <a:rPr lang="ko-KR" altLang="en-US" sz="1800" dirty="0" smtClean="0"/>
              <a:t>텍스트를 가지고 선택 상태로 체크박스 생성</a:t>
            </a:r>
            <a:endParaRPr lang="en-US" altLang="ko-KR" sz="1800" dirty="0" smtClean="0"/>
          </a:p>
          <a:p>
            <a:pPr lvl="2"/>
            <a:endParaRPr lang="en-US" altLang="ko-KR" sz="16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체크 박스 모양   이 명료하게 출력되고 사용자는 이것을 체크</a:t>
            </a:r>
            <a:endParaRPr lang="en-US" altLang="ko-KR" sz="1800" dirty="0" smtClean="0"/>
          </a:p>
          <a:p>
            <a:r>
              <a:rPr lang="ko-KR" altLang="en-US" sz="2000" dirty="0" smtClean="0"/>
              <a:t>이미지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아이콘을 가진 체크 박스 생성 예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체크 박스 모양    이 출력되지 않음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선택 상태를 표현하는 이미지 아이콘을 </a:t>
            </a:r>
            <a:r>
              <a:rPr lang="ko-KR" altLang="en-US" sz="1800" dirty="0"/>
              <a:t>따로 </a:t>
            </a:r>
            <a:r>
              <a:rPr lang="ko-KR" altLang="en-US" sz="1800" dirty="0" smtClean="0"/>
              <a:t>지정해야 함</a:t>
            </a:r>
            <a:endParaRPr lang="en-US" altLang="ko-KR" sz="1800" dirty="0" smtClean="0"/>
          </a:p>
          <a:p>
            <a:pPr lvl="2"/>
            <a:r>
              <a:rPr lang="en-US" altLang="ko-KR" sz="1600" dirty="0" smtClean="0"/>
              <a:t>cherry.jpg </a:t>
            </a:r>
            <a:r>
              <a:rPr lang="ko-KR" altLang="en-US" sz="1600" dirty="0" smtClean="0"/>
              <a:t>이미지와 </a:t>
            </a:r>
            <a:r>
              <a:rPr lang="en-US" altLang="ko-KR" sz="1600" dirty="0" smtClean="0"/>
              <a:t>"</a:t>
            </a:r>
            <a:r>
              <a:rPr lang="ko-KR" altLang="en-US" sz="1600" dirty="0" smtClean="0"/>
              <a:t>체리</a:t>
            </a:r>
            <a:r>
              <a:rPr lang="en-US" altLang="ko-KR" sz="1600" dirty="0" smtClean="0"/>
              <a:t>" </a:t>
            </a:r>
            <a:r>
              <a:rPr lang="ko-KR" altLang="en-US" sz="1600" dirty="0" smtClean="0"/>
              <a:t>텍스트를 가진 체크 박스 생성 예</a:t>
            </a:r>
            <a:endParaRPr lang="en-US" altLang="ko-KR" sz="1600" dirty="0" smtClean="0"/>
          </a:p>
          <a:p>
            <a:pPr marL="365760" lvl="1" indent="0">
              <a:buNone/>
            </a:pPr>
            <a:endParaRPr lang="ko-KR" altLang="en-US" sz="1800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1790" y="3546922"/>
            <a:ext cx="17145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1790" y="4265662"/>
            <a:ext cx="171450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403648" y="5301208"/>
            <a:ext cx="6743102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lvl="2"/>
            <a:r>
              <a:rPr lang="en-US" altLang="ko-KR" sz="1400" dirty="0" err="1" smtClean="0"/>
              <a:t>ImageIcon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cherryIcon</a:t>
            </a:r>
            <a:r>
              <a:rPr lang="en-US" altLang="ko-KR" sz="1400" dirty="0" smtClean="0"/>
              <a:t> = new </a:t>
            </a:r>
            <a:r>
              <a:rPr lang="en-US" altLang="ko-KR" sz="1400" dirty="0" err="1" smtClean="0"/>
              <a:t>ImageIcon</a:t>
            </a:r>
            <a:r>
              <a:rPr lang="en-US" altLang="ko-KR" sz="1400" dirty="0" smtClean="0"/>
              <a:t>("images/cherry.jpg");</a:t>
            </a:r>
          </a:p>
          <a:p>
            <a:pPr marL="0" lvl="2"/>
            <a:r>
              <a:rPr lang="en-US" altLang="ko-KR" sz="1400" b="1" dirty="0" err="1" smtClean="0"/>
              <a:t>ImageIcon</a:t>
            </a:r>
            <a:r>
              <a:rPr lang="en-US" altLang="ko-KR" sz="1400" b="1" dirty="0" smtClean="0"/>
              <a:t> </a:t>
            </a:r>
            <a:r>
              <a:rPr lang="en-US" altLang="ko-KR" sz="1400" b="1" dirty="0" err="1" smtClean="0"/>
              <a:t>selectedCherryIcon</a:t>
            </a:r>
            <a:r>
              <a:rPr lang="en-US" altLang="ko-KR" sz="1400" b="1" dirty="0" smtClean="0"/>
              <a:t> = new </a:t>
            </a:r>
            <a:r>
              <a:rPr lang="en-US" altLang="ko-KR" sz="1400" b="1" dirty="0" err="1" smtClean="0"/>
              <a:t>ImageIcon</a:t>
            </a:r>
            <a:r>
              <a:rPr lang="en-US" altLang="ko-KR" sz="1400" b="1" dirty="0" smtClean="0"/>
              <a:t>("images/selectedCherry.jpg");</a:t>
            </a:r>
          </a:p>
          <a:p>
            <a:pPr marL="0" lvl="2"/>
            <a:r>
              <a:rPr lang="en-US" altLang="ko-KR" sz="1400" dirty="0" err="1" smtClean="0"/>
              <a:t>JCheckBox</a:t>
            </a:r>
            <a:r>
              <a:rPr lang="en-US" altLang="ko-KR" sz="1400" dirty="0" smtClean="0"/>
              <a:t> cherry = new </a:t>
            </a:r>
            <a:r>
              <a:rPr lang="en-US" altLang="ko-KR" sz="1400" dirty="0" err="1" smtClean="0"/>
              <a:t>JCheckBox</a:t>
            </a:r>
            <a:r>
              <a:rPr lang="en-US" altLang="ko-KR" sz="1400" dirty="0" smtClean="0"/>
              <a:t>("</a:t>
            </a:r>
            <a:r>
              <a:rPr lang="ko-KR" altLang="en-US" sz="1400" dirty="0" smtClean="0"/>
              <a:t>체리</a:t>
            </a:r>
            <a:r>
              <a:rPr lang="en-US" altLang="ko-KR" sz="1400" dirty="0" smtClean="0"/>
              <a:t>", </a:t>
            </a:r>
            <a:r>
              <a:rPr lang="en-US" altLang="ko-KR" sz="1400" dirty="0" err="1" smtClean="0"/>
              <a:t>cherryIcon</a:t>
            </a:r>
            <a:r>
              <a:rPr lang="en-US" altLang="ko-KR" sz="1400" dirty="0" smtClean="0"/>
              <a:t>);</a:t>
            </a:r>
          </a:p>
          <a:p>
            <a:pPr marL="0" lvl="2"/>
            <a:r>
              <a:rPr lang="en-US" altLang="ko-KR" sz="1400" b="1" dirty="0" err="1" smtClean="0"/>
              <a:t>cherry.setSelectedIcon</a:t>
            </a:r>
            <a:r>
              <a:rPr lang="en-US" altLang="ko-KR" sz="1400" b="1" dirty="0" smtClean="0"/>
              <a:t>(</a:t>
            </a:r>
            <a:r>
              <a:rPr lang="en-US" altLang="ko-KR" sz="1400" b="1" dirty="0" err="1" smtClean="0"/>
              <a:t>selectedCherryIcon</a:t>
            </a:r>
            <a:r>
              <a:rPr lang="en-US" altLang="ko-KR" sz="1400" b="1" dirty="0" smtClean="0"/>
              <a:t>); // </a:t>
            </a:r>
            <a:r>
              <a:rPr lang="ko-KR" altLang="en-US" sz="1400" b="1" dirty="0" smtClean="0"/>
              <a:t>선택 상태의 이미지 달기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403648" y="2060848"/>
            <a:ext cx="331236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 smtClean="0"/>
              <a:t>JCheckBox</a:t>
            </a:r>
            <a:r>
              <a:rPr lang="en-US" altLang="ko-KR" sz="1400" dirty="0" smtClean="0"/>
              <a:t> c = new </a:t>
            </a:r>
            <a:r>
              <a:rPr lang="en-US" altLang="ko-KR" sz="1400" dirty="0" err="1" smtClean="0"/>
              <a:t>JCheckBox</a:t>
            </a:r>
            <a:r>
              <a:rPr lang="en-US" altLang="ko-KR" sz="1400" dirty="0" smtClean="0"/>
              <a:t>("</a:t>
            </a:r>
            <a:r>
              <a:rPr lang="ko-KR" altLang="en-US" sz="1400" dirty="0" smtClean="0"/>
              <a:t>사과</a:t>
            </a:r>
            <a:r>
              <a:rPr lang="en-US" altLang="ko-KR" sz="1400" dirty="0" smtClean="0"/>
              <a:t>");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403648" y="2833191"/>
            <a:ext cx="4225102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 smtClean="0"/>
              <a:t>JCheckBox</a:t>
            </a:r>
            <a:r>
              <a:rPr lang="en-US" altLang="ko-KR" sz="1400" dirty="0" smtClean="0"/>
              <a:t> c = new </a:t>
            </a:r>
            <a:r>
              <a:rPr lang="en-US" altLang="ko-KR" sz="1400" dirty="0" err="1" smtClean="0"/>
              <a:t>JCheckBox</a:t>
            </a:r>
            <a:r>
              <a:rPr lang="en-US" altLang="ko-KR" sz="1400" dirty="0" smtClean="0"/>
              <a:t>("</a:t>
            </a:r>
            <a:r>
              <a:rPr lang="ko-KR" altLang="en-US" sz="1400" dirty="0" smtClean="0"/>
              <a:t>배</a:t>
            </a:r>
            <a:r>
              <a:rPr lang="en-US" altLang="ko-KR" sz="1400" dirty="0" smtClean="0"/>
              <a:t>", true);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2181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208"/>
    </mc:Choice>
    <mc:Fallback xmlns="">
      <p:transition spd="slow" advTm="158208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11-4 : </a:t>
            </a:r>
            <a:r>
              <a:rPr lang="ko-KR" altLang="en-US" dirty="0" smtClean="0"/>
              <a:t>체크박스 생성 예</a:t>
            </a:r>
            <a:endParaRPr lang="ko-KR" altLang="en-US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00194" y="1130157"/>
            <a:ext cx="4960572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 smtClean="0"/>
              <a:t>public </a:t>
            </a:r>
            <a:r>
              <a:rPr lang="en-US" altLang="ko-KR" sz="1200" b="1" dirty="0"/>
              <a:t>class </a:t>
            </a:r>
            <a:r>
              <a:rPr lang="en-US" altLang="ko-KR" sz="1200" b="1" dirty="0" err="1"/>
              <a:t>CheckBoxEx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/>
              <a:t>CheckBoxEx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ko-KR" altLang="en-US" sz="1200" dirty="0"/>
              <a:t>체크박스 만들기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ImageIcon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cherryIcon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("images/cherry.jpg"); </a:t>
            </a:r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ImageIcon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selectedCherryIcon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(</a:t>
            </a:r>
          </a:p>
          <a:p>
            <a:pPr defTabSz="180000"/>
            <a:r>
              <a:rPr lang="en-US" altLang="ko-KR" sz="1200" dirty="0" smtClean="0"/>
              <a:t>											"</a:t>
            </a:r>
            <a:r>
              <a:rPr lang="en-US" altLang="ko-KR" sz="1200" dirty="0"/>
              <a:t>images/selectedCherry.jpg</a:t>
            </a:r>
            <a:r>
              <a:rPr lang="en-US" altLang="ko-KR" sz="1200" dirty="0" smtClean="0"/>
              <a:t>");</a:t>
            </a:r>
            <a:endParaRPr lang="ko-KR" altLang="en-US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JCheckBox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apple = new </a:t>
            </a:r>
            <a:r>
              <a:rPr lang="en-US" altLang="ko-KR" sz="1200" b="1" dirty="0" err="1"/>
              <a:t>JCheckBox</a:t>
            </a:r>
            <a:r>
              <a:rPr lang="en-US" altLang="ko-KR" sz="1200" b="1" dirty="0"/>
              <a:t>("</a:t>
            </a:r>
            <a:r>
              <a:rPr lang="ko-KR" altLang="en-US" sz="1200" b="1" dirty="0"/>
              <a:t>사과</a:t>
            </a:r>
            <a:r>
              <a:rPr lang="en-US" altLang="ko-KR" sz="1200" b="1" dirty="0"/>
              <a:t>");</a:t>
            </a:r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JCheckBox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pear = new </a:t>
            </a:r>
            <a:r>
              <a:rPr lang="en-US" altLang="ko-KR" sz="1200" b="1" dirty="0" err="1"/>
              <a:t>JCheckBox</a:t>
            </a:r>
            <a:r>
              <a:rPr lang="en-US" altLang="ko-KR" sz="1200" b="1" dirty="0"/>
              <a:t>("</a:t>
            </a:r>
            <a:r>
              <a:rPr lang="ko-KR" altLang="en-US" sz="1200" b="1" dirty="0"/>
              <a:t>배</a:t>
            </a:r>
            <a:r>
              <a:rPr lang="en-US" altLang="ko-KR" sz="1200" b="1" dirty="0"/>
              <a:t>", true);</a:t>
            </a:r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JCheckBox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cherry = new </a:t>
            </a:r>
            <a:r>
              <a:rPr lang="en-US" altLang="ko-KR" sz="1200" b="1" dirty="0" err="1"/>
              <a:t>JCheckBox</a:t>
            </a:r>
            <a:r>
              <a:rPr lang="en-US" altLang="ko-KR" sz="1200" b="1" dirty="0"/>
              <a:t>("</a:t>
            </a:r>
            <a:r>
              <a:rPr lang="ko-KR" altLang="en-US" sz="1200" b="1" dirty="0"/>
              <a:t>체리</a:t>
            </a:r>
            <a:r>
              <a:rPr lang="en-US" altLang="ko-KR" sz="1200" b="1" dirty="0"/>
              <a:t>", </a:t>
            </a:r>
            <a:r>
              <a:rPr lang="en-US" altLang="ko-KR" sz="1200" b="1" dirty="0" err="1"/>
              <a:t>cherryIcon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cherry.setBorderPainted</a:t>
            </a:r>
            <a:r>
              <a:rPr lang="en-US" altLang="ko-KR" sz="1200" b="1" dirty="0" smtClean="0"/>
              <a:t>(true);</a:t>
            </a:r>
            <a:endParaRPr lang="ko-KR" altLang="en-US" sz="1200" b="1" dirty="0"/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cherry.setSelectedIcon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selectedCherryIcon</a:t>
            </a:r>
            <a:r>
              <a:rPr lang="en-US" altLang="ko-KR" sz="1200" b="1" dirty="0" smtClean="0"/>
              <a:t>);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(apple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(pear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(cherry);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(250,150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CheckBoxEx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5930031" y="1635299"/>
            <a:ext cx="2832969" cy="4086924"/>
            <a:chOff x="5930031" y="1635299"/>
            <a:chExt cx="2832969" cy="408692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9099" y="3936878"/>
              <a:ext cx="2363929" cy="143366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2140" y="1635299"/>
              <a:ext cx="2363929" cy="143366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8" name="자유형 7"/>
            <p:cNvSpPr/>
            <p:nvPr/>
          </p:nvSpPr>
          <p:spPr>
            <a:xfrm>
              <a:off x="7997647" y="2285993"/>
              <a:ext cx="747320" cy="2380550"/>
            </a:xfrm>
            <a:custGeom>
              <a:avLst/>
              <a:gdLst>
                <a:gd name="connsiteX0" fmla="*/ 0 w 753893"/>
                <a:gd name="connsiteY0" fmla="*/ 0 h 2500008"/>
                <a:gd name="connsiteX1" fmla="*/ 321013 w 753893"/>
                <a:gd name="connsiteY1" fmla="*/ 252919 h 2500008"/>
                <a:gd name="connsiteX2" fmla="*/ 680936 w 753893"/>
                <a:gd name="connsiteY2" fmla="*/ 953310 h 2500008"/>
                <a:gd name="connsiteX3" fmla="*/ 651753 w 753893"/>
                <a:gd name="connsiteY3" fmla="*/ 1809344 h 2500008"/>
                <a:gd name="connsiteX4" fmla="*/ 68094 w 753893"/>
                <a:gd name="connsiteY4" fmla="*/ 2500008 h 2500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893" h="2500008">
                  <a:moveTo>
                    <a:pt x="0" y="0"/>
                  </a:moveTo>
                  <a:cubicBezTo>
                    <a:pt x="103762" y="47017"/>
                    <a:pt x="207524" y="94034"/>
                    <a:pt x="321013" y="252919"/>
                  </a:cubicBezTo>
                  <a:cubicBezTo>
                    <a:pt x="434502" y="411804"/>
                    <a:pt x="625813" y="693906"/>
                    <a:pt x="680936" y="953310"/>
                  </a:cubicBezTo>
                  <a:cubicBezTo>
                    <a:pt x="736059" y="1212714"/>
                    <a:pt x="753893" y="1551561"/>
                    <a:pt x="651753" y="1809344"/>
                  </a:cubicBezTo>
                  <a:cubicBezTo>
                    <a:pt x="549613" y="2067127"/>
                    <a:pt x="308853" y="2283567"/>
                    <a:pt x="68094" y="2500008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54391" y="3400527"/>
              <a:ext cx="10086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체크 박스를</a:t>
              </a:r>
              <a:endParaRPr lang="en-US" altLang="ko-KR" sz="1200" dirty="0" smtClean="0"/>
            </a:p>
            <a:p>
              <a:r>
                <a:rPr lang="ko-KR" altLang="en-US" sz="1200" dirty="0" smtClean="0"/>
                <a:t>선택하면</a:t>
              </a:r>
              <a:endParaRPr lang="ko-KR" altLang="en-US" sz="12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4746" y="5445224"/>
              <a:ext cx="23774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selectedCherry.jpg(</a:t>
              </a:r>
              <a:r>
                <a:rPr lang="ko-KR" altLang="en-US" sz="1200" dirty="0" smtClean="0"/>
                <a:t>선택된 상태</a:t>
              </a:r>
              <a:r>
                <a:rPr lang="en-US" altLang="ko-KR" sz="1200" dirty="0" smtClean="0"/>
                <a:t>)</a:t>
              </a:r>
              <a:endParaRPr lang="ko-KR" altLang="en-US" sz="1200" dirty="0"/>
            </a:p>
          </p:txBody>
        </p:sp>
        <p:cxnSp>
          <p:nvCxnSpPr>
            <p:cNvPr id="17" name="직선 화살표 연결선 16"/>
            <p:cNvCxnSpPr>
              <a:stCxn id="15" idx="0"/>
            </p:cNvCxnSpPr>
            <p:nvPr/>
          </p:nvCxnSpPr>
          <p:spPr>
            <a:xfrm flipV="1">
              <a:off x="7343469" y="4667660"/>
              <a:ext cx="115647" cy="777564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930031" y="3068959"/>
              <a:ext cx="23001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cherry.jpg(</a:t>
              </a:r>
              <a:r>
                <a:rPr lang="ko-KR" altLang="en-US" sz="1200" dirty="0" smtClean="0"/>
                <a:t>선택되지 않은 상태</a:t>
              </a:r>
              <a:r>
                <a:rPr lang="en-US" altLang="ko-KR" sz="1200" dirty="0" smtClean="0"/>
                <a:t>)</a:t>
              </a:r>
              <a:endParaRPr lang="ko-KR" altLang="en-US" sz="1200" dirty="0"/>
            </a:p>
          </p:txBody>
        </p:sp>
        <p:cxnSp>
          <p:nvCxnSpPr>
            <p:cNvPr id="21" name="직선 화살표 연결선 20"/>
            <p:cNvCxnSpPr>
              <a:stCxn id="16" idx="0"/>
            </p:cNvCxnSpPr>
            <p:nvPr/>
          </p:nvCxnSpPr>
          <p:spPr>
            <a:xfrm flipV="1">
              <a:off x="7080122" y="2285995"/>
              <a:ext cx="378994" cy="782964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8131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547"/>
    </mc:Choice>
    <mc:Fallback xmlns="">
      <p:transition spd="slow" advTm="125547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JCheckBox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Item </a:t>
            </a:r>
            <a:r>
              <a:rPr lang="ko-KR" altLang="en-US" dirty="0" smtClean="0"/>
              <a:t>이벤트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600400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Item </a:t>
            </a:r>
            <a:r>
              <a:rPr lang="ko-KR" altLang="en-US" dirty="0" smtClean="0"/>
              <a:t>이벤트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체크 박스나 라디오버튼의 선택 상태가 바뀔 발생하는 이벤트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마우스나 키보드로 체크박스를 선택 상태를 바꾸는 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프로그램에서 선택 상태를 바꾸는 경우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ItemListener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인터페이스의 추상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ItemEvent</a:t>
            </a:r>
            <a:r>
              <a:rPr lang="ko-KR" altLang="en-US" dirty="0" smtClean="0"/>
              <a:t>의 주요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3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619672" y="2564904"/>
            <a:ext cx="45720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r>
              <a:rPr lang="en-US" altLang="ko-KR" sz="1400" dirty="0" err="1" smtClean="0"/>
              <a:t>JCheckBox</a:t>
            </a:r>
            <a:r>
              <a:rPr lang="en-US" altLang="ko-KR" sz="1400" dirty="0" smtClean="0"/>
              <a:t> c = new </a:t>
            </a:r>
            <a:r>
              <a:rPr lang="en-US" altLang="ko-KR" sz="1400" dirty="0" err="1" smtClean="0"/>
              <a:t>JCheckBox</a:t>
            </a:r>
            <a:r>
              <a:rPr lang="en-US" altLang="ko-KR" sz="1400" dirty="0" smtClean="0"/>
              <a:t>("</a:t>
            </a:r>
            <a:r>
              <a:rPr lang="ko-KR" altLang="en-US" sz="1400" dirty="0" smtClean="0"/>
              <a:t>사과</a:t>
            </a:r>
            <a:r>
              <a:rPr lang="en-US" altLang="ko-KR" sz="1400" dirty="0" smtClean="0"/>
              <a:t>");</a:t>
            </a:r>
          </a:p>
          <a:p>
            <a:r>
              <a:rPr lang="en-US" altLang="ko-KR" sz="1400" dirty="0" err="1" smtClean="0"/>
              <a:t>c.setSelected</a:t>
            </a:r>
            <a:r>
              <a:rPr lang="en-US" altLang="ko-KR" sz="1400" dirty="0" smtClean="0"/>
              <a:t>(true); // </a:t>
            </a:r>
            <a:r>
              <a:rPr lang="ko-KR" altLang="en-US" sz="1400" dirty="0" smtClean="0"/>
              <a:t>선택 상태 변경</a:t>
            </a:r>
            <a:endParaRPr lang="en-US" altLang="ko-KR" sz="1400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325" y="4836478"/>
            <a:ext cx="7203363" cy="13288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326" y="3717032"/>
            <a:ext cx="7126399" cy="528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2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112"/>
    </mc:Choice>
    <mc:Fallback xmlns="">
      <p:transition spd="slow" advTm="161112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228600"/>
            <a:ext cx="8480425" cy="679450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11-5 : </a:t>
            </a:r>
            <a:r>
              <a:rPr lang="en-US" altLang="ko-KR" sz="2400" dirty="0" err="1" smtClean="0"/>
              <a:t>ItemEvent</a:t>
            </a:r>
            <a:r>
              <a:rPr lang="ko-KR" altLang="en-US" sz="2400" dirty="0" smtClean="0"/>
              <a:t> </a:t>
            </a:r>
            <a:r>
              <a:rPr lang="ko-KR" altLang="en-US" sz="2400" dirty="0"/>
              <a:t>활용하여 체크박스로 가격 합산하기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25760" y="908050"/>
            <a:ext cx="4392488" cy="46166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/>
              <a:t>import </a:t>
            </a:r>
            <a:r>
              <a:rPr lang="en-US" altLang="ko-KR" sz="1050" dirty="0" err="1"/>
              <a:t>javax.swing</a:t>
            </a:r>
            <a:r>
              <a:rPr lang="en-US" altLang="ko-KR" sz="1050" dirty="0"/>
              <a:t>.*;</a:t>
            </a:r>
          </a:p>
          <a:p>
            <a:pPr defTabSz="180000"/>
            <a:r>
              <a:rPr lang="en-US" altLang="ko-KR" sz="1050" dirty="0"/>
              <a:t>import </a:t>
            </a:r>
            <a:r>
              <a:rPr lang="en-US" altLang="ko-KR" sz="1050" dirty="0" err="1"/>
              <a:t>java.awt.event</a:t>
            </a:r>
            <a:r>
              <a:rPr lang="en-US" altLang="ko-KR" sz="1050" dirty="0"/>
              <a:t>.*;</a:t>
            </a:r>
          </a:p>
          <a:p>
            <a:pPr defTabSz="180000"/>
            <a:r>
              <a:rPr lang="en-US" altLang="ko-KR" sz="1050" dirty="0"/>
              <a:t>import </a:t>
            </a:r>
            <a:r>
              <a:rPr lang="en-US" altLang="ko-KR" sz="1050" dirty="0" err="1"/>
              <a:t>java.awt</a:t>
            </a:r>
            <a:r>
              <a:rPr lang="en-US" altLang="ko-KR" sz="1050" dirty="0" smtClean="0"/>
              <a:t>.*;</a:t>
            </a:r>
          </a:p>
          <a:p>
            <a:pPr defTabSz="180000"/>
            <a:endParaRPr lang="en-US" altLang="ko-KR" sz="1050" dirty="0"/>
          </a:p>
          <a:p>
            <a:pPr defTabSz="180000"/>
            <a:r>
              <a:rPr lang="en-US" altLang="ko-KR" sz="1050" b="1" dirty="0"/>
              <a:t>public class </a:t>
            </a:r>
            <a:r>
              <a:rPr lang="en-US" altLang="ko-KR" sz="1050" b="1" dirty="0" err="1"/>
              <a:t>CheckBoxItemEventEx</a:t>
            </a:r>
            <a:r>
              <a:rPr lang="en-US" altLang="ko-KR" sz="1050" b="1" dirty="0"/>
              <a:t> extends </a:t>
            </a:r>
            <a:r>
              <a:rPr lang="en-US" altLang="ko-KR" sz="1050" b="1" dirty="0" err="1"/>
              <a:t>JFrame</a:t>
            </a:r>
            <a:r>
              <a:rPr lang="en-US" altLang="ko-KR" sz="1050" b="1" dirty="0"/>
              <a:t> </a:t>
            </a:r>
            <a:r>
              <a:rPr lang="en-US" altLang="ko-KR" sz="1050" dirty="0"/>
              <a:t>{</a:t>
            </a:r>
          </a:p>
          <a:p>
            <a:pPr defTabSz="180000"/>
            <a:r>
              <a:rPr lang="en-US" altLang="ko-KR" sz="1050" dirty="0" smtClean="0"/>
              <a:t>	private </a:t>
            </a:r>
            <a:r>
              <a:rPr lang="en-US" altLang="ko-KR" sz="1050" dirty="0" err="1"/>
              <a:t>JCheckBox</a:t>
            </a:r>
            <a:r>
              <a:rPr lang="en-US" altLang="ko-KR" sz="1050" dirty="0"/>
              <a:t> [] fruits = new </a:t>
            </a:r>
            <a:r>
              <a:rPr lang="en-US" altLang="ko-KR" sz="1050" dirty="0" err="1"/>
              <a:t>JCheckBox</a:t>
            </a:r>
            <a:r>
              <a:rPr lang="en-US" altLang="ko-KR" sz="1050" dirty="0"/>
              <a:t> [3</a:t>
            </a:r>
            <a:r>
              <a:rPr lang="en-US" altLang="ko-KR" sz="1050" dirty="0" smtClean="0"/>
              <a:t>];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	private </a:t>
            </a:r>
            <a:r>
              <a:rPr lang="en-US" altLang="ko-KR" sz="1050" dirty="0"/>
              <a:t>String [] names = {"</a:t>
            </a:r>
            <a:r>
              <a:rPr lang="ko-KR" altLang="en-US" sz="1050" dirty="0"/>
              <a:t>사과</a:t>
            </a:r>
            <a:r>
              <a:rPr lang="en-US" altLang="ko-KR" sz="1050" dirty="0"/>
              <a:t>", "</a:t>
            </a:r>
            <a:r>
              <a:rPr lang="ko-KR" altLang="en-US" sz="1050" dirty="0"/>
              <a:t>배</a:t>
            </a:r>
            <a:r>
              <a:rPr lang="en-US" altLang="ko-KR" sz="1050" dirty="0"/>
              <a:t>", "</a:t>
            </a:r>
            <a:r>
              <a:rPr lang="ko-KR" altLang="en-US" sz="1050" dirty="0"/>
              <a:t>체리</a:t>
            </a:r>
            <a:r>
              <a:rPr lang="en-US" altLang="ko-KR" sz="1050" dirty="0" smtClean="0"/>
              <a:t>"};</a:t>
            </a:r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dirty="0" smtClean="0"/>
              <a:t>private </a:t>
            </a:r>
            <a:r>
              <a:rPr lang="en-US" altLang="ko-KR" sz="1050" dirty="0" err="1"/>
              <a:t>JLabel</a:t>
            </a:r>
            <a:r>
              <a:rPr lang="en-US" altLang="ko-KR" sz="1050" dirty="0"/>
              <a:t> </a:t>
            </a:r>
            <a:r>
              <a:rPr lang="en-US" altLang="ko-KR" sz="1050" dirty="0" err="1"/>
              <a:t>sumLabel</a:t>
            </a:r>
            <a:r>
              <a:rPr lang="en-US" altLang="ko-KR" sz="1050" dirty="0" smtClean="0"/>
              <a:t>;</a:t>
            </a:r>
            <a:endParaRPr lang="ko-KR" altLang="en-US" sz="1050" dirty="0"/>
          </a:p>
          <a:p>
            <a:pPr defTabSz="180000"/>
            <a:endParaRPr lang="en-US" altLang="ko-KR" sz="1050" dirty="0" smtClean="0"/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dirty="0" smtClean="0"/>
              <a:t>public </a:t>
            </a:r>
            <a:r>
              <a:rPr lang="en-US" altLang="ko-KR" sz="1050" dirty="0" err="1"/>
              <a:t>CheckBoxItemEventEx</a:t>
            </a:r>
            <a:r>
              <a:rPr lang="en-US" altLang="ko-KR" sz="1050" dirty="0"/>
              <a:t>() {</a:t>
            </a:r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setTitle</a:t>
            </a:r>
            <a:r>
              <a:rPr lang="en-US" altLang="ko-KR" sz="1050" dirty="0"/>
              <a:t>("</a:t>
            </a:r>
            <a:r>
              <a:rPr lang="ko-KR" altLang="en-US" sz="1050" dirty="0"/>
              <a:t>체크박스와 </a:t>
            </a:r>
            <a:r>
              <a:rPr lang="en-US" altLang="ko-KR" sz="1050" dirty="0" err="1"/>
              <a:t>ItemEvent</a:t>
            </a:r>
            <a:r>
              <a:rPr lang="en-US" altLang="ko-KR" sz="1050" dirty="0"/>
              <a:t> </a:t>
            </a:r>
            <a:r>
              <a:rPr lang="ko-KR" altLang="en-US" sz="1050" dirty="0"/>
              <a:t>예제</a:t>
            </a:r>
            <a:r>
              <a:rPr lang="en-US" altLang="ko-KR" sz="1050" dirty="0"/>
              <a:t>");</a:t>
            </a:r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setDefaultCloseOperation</a:t>
            </a:r>
            <a:r>
              <a:rPr lang="en-US" altLang="ko-KR" sz="1050" dirty="0" smtClean="0"/>
              <a:t>(</a:t>
            </a:r>
            <a:r>
              <a:rPr lang="en-US" altLang="ko-KR" sz="1050" dirty="0" err="1" smtClean="0"/>
              <a:t>JFrame.EXIT_ON_CLOSE</a:t>
            </a:r>
            <a:r>
              <a:rPr lang="en-US" altLang="ko-KR" sz="1050" dirty="0"/>
              <a:t>);</a:t>
            </a:r>
          </a:p>
          <a:p>
            <a:pPr defTabSz="180000"/>
            <a:r>
              <a:rPr lang="en-US" altLang="ko-KR" sz="1050" dirty="0" smtClean="0"/>
              <a:t>		Container </a:t>
            </a:r>
            <a:r>
              <a:rPr lang="en-US" altLang="ko-KR" sz="1050" dirty="0"/>
              <a:t>c = </a:t>
            </a:r>
            <a:r>
              <a:rPr lang="en-US" altLang="ko-KR" sz="1050" dirty="0" err="1"/>
              <a:t>getContentPane</a:t>
            </a:r>
            <a:r>
              <a:rPr lang="en-US" altLang="ko-KR" sz="1050" dirty="0"/>
              <a:t>();</a:t>
            </a:r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c.setLayout</a:t>
            </a:r>
            <a:r>
              <a:rPr lang="en-US" altLang="ko-KR" sz="1050" dirty="0" smtClean="0"/>
              <a:t>(new </a:t>
            </a:r>
            <a:r>
              <a:rPr lang="en-US" altLang="ko-KR" sz="1050" dirty="0" err="1"/>
              <a:t>FlowLayout</a:t>
            </a:r>
            <a:r>
              <a:rPr lang="en-US" altLang="ko-KR" sz="1050" dirty="0"/>
              <a:t>());</a:t>
            </a:r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c.add</a:t>
            </a:r>
            <a:r>
              <a:rPr lang="en-US" altLang="ko-KR" sz="1050" dirty="0" smtClean="0"/>
              <a:t>(new </a:t>
            </a:r>
            <a:r>
              <a:rPr lang="en-US" altLang="ko-KR" sz="1050" dirty="0" err="1"/>
              <a:t>JLabel</a:t>
            </a:r>
            <a:r>
              <a:rPr lang="en-US" altLang="ko-KR" sz="1050" dirty="0"/>
              <a:t>("</a:t>
            </a:r>
            <a:r>
              <a:rPr lang="ko-KR" altLang="en-US" sz="1050" dirty="0"/>
              <a:t>사과 </a:t>
            </a:r>
            <a:r>
              <a:rPr lang="en-US" altLang="ko-KR" sz="1050" dirty="0"/>
              <a:t>100</a:t>
            </a:r>
            <a:r>
              <a:rPr lang="ko-KR" altLang="en-US" sz="1050" dirty="0"/>
              <a:t>원</a:t>
            </a:r>
            <a:r>
              <a:rPr lang="en-US" altLang="ko-KR" sz="1050" dirty="0"/>
              <a:t>, </a:t>
            </a:r>
            <a:r>
              <a:rPr lang="ko-KR" altLang="en-US" sz="1050" dirty="0"/>
              <a:t>배 </a:t>
            </a:r>
            <a:r>
              <a:rPr lang="en-US" altLang="ko-KR" sz="1050" dirty="0"/>
              <a:t>500</a:t>
            </a:r>
            <a:r>
              <a:rPr lang="ko-KR" altLang="en-US" sz="1050" dirty="0"/>
              <a:t>원</a:t>
            </a:r>
            <a:r>
              <a:rPr lang="en-US" altLang="ko-KR" sz="1050" dirty="0"/>
              <a:t>, </a:t>
            </a:r>
            <a:r>
              <a:rPr lang="ko-KR" altLang="en-US" sz="1050" dirty="0"/>
              <a:t>체리 </a:t>
            </a:r>
            <a:r>
              <a:rPr lang="en-US" altLang="ko-KR" sz="1050" dirty="0"/>
              <a:t>20000</a:t>
            </a:r>
            <a:r>
              <a:rPr lang="ko-KR" altLang="en-US" sz="1050" dirty="0"/>
              <a:t>원</a:t>
            </a:r>
            <a:r>
              <a:rPr lang="en-US" altLang="ko-KR" sz="1050" dirty="0"/>
              <a:t>"));</a:t>
            </a:r>
          </a:p>
          <a:p>
            <a:pPr defTabSz="180000"/>
            <a:endParaRPr lang="en-US" altLang="ko-KR" sz="1050" dirty="0" smtClean="0"/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dirty="0" smtClean="0"/>
              <a:t>	</a:t>
            </a:r>
            <a:r>
              <a:rPr lang="en-US" altLang="ko-KR" sz="1050" b="1" dirty="0" err="1" smtClean="0"/>
              <a:t>MyItemListener</a:t>
            </a:r>
            <a:r>
              <a:rPr lang="en-US" altLang="ko-KR" sz="1050" b="1" dirty="0" smtClean="0"/>
              <a:t> </a:t>
            </a:r>
            <a:r>
              <a:rPr lang="en-US" altLang="ko-KR" sz="1050" b="1" dirty="0"/>
              <a:t>listener = new </a:t>
            </a:r>
            <a:r>
              <a:rPr lang="en-US" altLang="ko-KR" sz="1050" b="1" dirty="0" err="1"/>
              <a:t>MyItemListener</a:t>
            </a:r>
            <a:r>
              <a:rPr lang="en-US" altLang="ko-KR" sz="1050" b="1" dirty="0"/>
              <a:t>();</a:t>
            </a:r>
          </a:p>
          <a:p>
            <a:pPr defTabSz="180000"/>
            <a:r>
              <a:rPr lang="en-US" altLang="ko-KR" sz="1050" dirty="0" smtClean="0"/>
              <a:t>		for(</a:t>
            </a:r>
            <a:r>
              <a:rPr lang="en-US" altLang="ko-KR" sz="1050" dirty="0" err="1" smtClean="0"/>
              <a:t>int</a:t>
            </a:r>
            <a:r>
              <a:rPr lang="en-US" altLang="ko-KR" sz="1050" dirty="0" smtClean="0"/>
              <a:t> </a:t>
            </a:r>
            <a:r>
              <a:rPr lang="en-US" altLang="ko-KR" sz="1050" dirty="0" err="1"/>
              <a:t>i</a:t>
            </a:r>
            <a:r>
              <a:rPr lang="en-US" altLang="ko-KR" sz="1050" dirty="0"/>
              <a:t>=0; </a:t>
            </a:r>
            <a:r>
              <a:rPr lang="en-US" altLang="ko-KR" sz="1050" dirty="0" err="1"/>
              <a:t>i</a:t>
            </a:r>
            <a:r>
              <a:rPr lang="en-US" altLang="ko-KR" sz="1050" dirty="0"/>
              <a:t>&lt;</a:t>
            </a:r>
            <a:r>
              <a:rPr lang="en-US" altLang="ko-KR" sz="1050" dirty="0" err="1"/>
              <a:t>fruits.length</a:t>
            </a:r>
            <a:r>
              <a:rPr lang="en-US" altLang="ko-KR" sz="1050" dirty="0"/>
              <a:t>; </a:t>
            </a:r>
            <a:r>
              <a:rPr lang="en-US" altLang="ko-KR" sz="1050" dirty="0" err="1"/>
              <a:t>i</a:t>
            </a:r>
            <a:r>
              <a:rPr lang="en-US" altLang="ko-KR" sz="1050" dirty="0"/>
              <a:t>++) {</a:t>
            </a:r>
          </a:p>
          <a:p>
            <a:pPr defTabSz="180000"/>
            <a:r>
              <a:rPr lang="en-US" altLang="ko-KR" sz="1050" dirty="0" smtClean="0"/>
              <a:t>			fruits[</a:t>
            </a:r>
            <a:r>
              <a:rPr lang="en-US" altLang="ko-KR" sz="1050" dirty="0" err="1" smtClean="0"/>
              <a:t>i</a:t>
            </a:r>
            <a:r>
              <a:rPr lang="en-US" altLang="ko-KR" sz="1050" dirty="0"/>
              <a:t>] = new </a:t>
            </a:r>
            <a:r>
              <a:rPr lang="en-US" altLang="ko-KR" sz="1050" dirty="0" err="1"/>
              <a:t>JCheckBox</a:t>
            </a:r>
            <a:r>
              <a:rPr lang="en-US" altLang="ko-KR" sz="1050" dirty="0"/>
              <a:t>(names[</a:t>
            </a:r>
            <a:r>
              <a:rPr lang="en-US" altLang="ko-KR" sz="1050" dirty="0" err="1"/>
              <a:t>i</a:t>
            </a:r>
            <a:r>
              <a:rPr lang="en-US" altLang="ko-KR" sz="1050" dirty="0"/>
              <a:t>]); 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			fruits[</a:t>
            </a:r>
            <a:r>
              <a:rPr lang="en-US" altLang="ko-KR" sz="1050" dirty="0" err="1" smtClean="0"/>
              <a:t>i</a:t>
            </a:r>
            <a:r>
              <a:rPr lang="en-US" altLang="ko-KR" sz="1050" dirty="0"/>
              <a:t>].</a:t>
            </a:r>
            <a:r>
              <a:rPr lang="en-US" altLang="ko-KR" sz="1050" dirty="0" err="1"/>
              <a:t>setBorderPainted</a:t>
            </a:r>
            <a:r>
              <a:rPr lang="en-US" altLang="ko-KR" sz="1050" dirty="0"/>
              <a:t>(true</a:t>
            </a:r>
            <a:r>
              <a:rPr lang="en-US" altLang="ko-KR" sz="1050" dirty="0" smtClean="0"/>
              <a:t>);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			</a:t>
            </a:r>
            <a:r>
              <a:rPr lang="en-US" altLang="ko-KR" sz="1050" dirty="0" err="1" smtClean="0"/>
              <a:t>c.add</a:t>
            </a:r>
            <a:r>
              <a:rPr lang="en-US" altLang="ko-KR" sz="1050" dirty="0" smtClean="0"/>
              <a:t>(fruits[</a:t>
            </a:r>
            <a:r>
              <a:rPr lang="en-US" altLang="ko-KR" sz="1050" dirty="0" err="1" smtClean="0"/>
              <a:t>i</a:t>
            </a:r>
            <a:r>
              <a:rPr lang="en-US" altLang="ko-KR" sz="1050" dirty="0" smtClean="0"/>
              <a:t>]);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			</a:t>
            </a:r>
            <a:r>
              <a:rPr lang="en-US" altLang="ko-KR" sz="1050" b="1" dirty="0" smtClean="0"/>
              <a:t>fruits[</a:t>
            </a:r>
            <a:r>
              <a:rPr lang="en-US" altLang="ko-KR" sz="1050" b="1" dirty="0" err="1" smtClean="0"/>
              <a:t>i</a:t>
            </a:r>
            <a:r>
              <a:rPr lang="en-US" altLang="ko-KR" sz="1050" b="1" dirty="0"/>
              <a:t>].</a:t>
            </a:r>
            <a:r>
              <a:rPr lang="en-US" altLang="ko-KR" sz="1050" b="1" dirty="0" err="1"/>
              <a:t>addItemListener</a:t>
            </a:r>
            <a:r>
              <a:rPr lang="en-US" altLang="ko-KR" sz="1050" b="1" dirty="0"/>
              <a:t>(listener</a:t>
            </a:r>
            <a:r>
              <a:rPr lang="en-US" altLang="ko-KR" sz="1050" b="1" dirty="0" smtClean="0"/>
              <a:t>);</a:t>
            </a:r>
            <a:endParaRPr lang="ko-KR" altLang="en-US" sz="1050" b="1" dirty="0"/>
          </a:p>
          <a:p>
            <a:pPr defTabSz="180000"/>
            <a:r>
              <a:rPr lang="en-US" altLang="ko-KR" sz="1050" dirty="0" smtClean="0"/>
              <a:t>		}</a:t>
            </a:r>
            <a:endParaRPr lang="en-US" altLang="ko-KR" sz="1050" dirty="0"/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sumLabel</a:t>
            </a:r>
            <a:r>
              <a:rPr lang="en-US" altLang="ko-KR" sz="1050" dirty="0" smtClean="0"/>
              <a:t> </a:t>
            </a:r>
            <a:r>
              <a:rPr lang="en-US" altLang="ko-KR" sz="1050" dirty="0"/>
              <a:t>= new </a:t>
            </a:r>
            <a:r>
              <a:rPr lang="en-US" altLang="ko-KR" sz="1050" dirty="0" err="1"/>
              <a:t>JLabel</a:t>
            </a:r>
            <a:r>
              <a:rPr lang="en-US" altLang="ko-KR" sz="1050" dirty="0"/>
              <a:t>("</a:t>
            </a:r>
            <a:r>
              <a:rPr lang="ko-KR" altLang="en-US" sz="1050" dirty="0"/>
              <a:t>현재 </a:t>
            </a:r>
            <a:r>
              <a:rPr lang="en-US" altLang="ko-KR" sz="1050" dirty="0"/>
              <a:t>0 </a:t>
            </a:r>
            <a:r>
              <a:rPr lang="ko-KR" altLang="en-US" sz="1050" dirty="0"/>
              <a:t>원 입니다</a:t>
            </a:r>
            <a:r>
              <a:rPr lang="en-US" altLang="ko-KR" sz="1050" dirty="0" smtClean="0"/>
              <a:t>.");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c.add</a:t>
            </a:r>
            <a:r>
              <a:rPr lang="en-US" altLang="ko-KR" sz="1050" dirty="0" smtClean="0"/>
              <a:t>(</a:t>
            </a:r>
            <a:r>
              <a:rPr lang="en-US" altLang="ko-KR" sz="1050" dirty="0" err="1" smtClean="0"/>
              <a:t>sumLabel</a:t>
            </a:r>
            <a:r>
              <a:rPr lang="en-US" altLang="ko-KR" sz="1050" dirty="0"/>
              <a:t>);</a:t>
            </a:r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setSize</a:t>
            </a:r>
            <a:r>
              <a:rPr lang="en-US" altLang="ko-KR" sz="1050" dirty="0" smtClean="0"/>
              <a:t>(250,200</a:t>
            </a:r>
            <a:r>
              <a:rPr lang="en-US" altLang="ko-KR" sz="1050" dirty="0"/>
              <a:t>);</a:t>
            </a:r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setVisible</a:t>
            </a:r>
            <a:r>
              <a:rPr lang="en-US" altLang="ko-KR" sz="1050" dirty="0" smtClean="0"/>
              <a:t>(true</a:t>
            </a:r>
            <a:r>
              <a:rPr lang="en-US" altLang="ko-KR" sz="1050" dirty="0"/>
              <a:t>);</a:t>
            </a:r>
          </a:p>
          <a:p>
            <a:pPr defTabSz="180000"/>
            <a:r>
              <a:rPr lang="en-US" altLang="ko-KR" sz="1050" dirty="0" smtClean="0"/>
              <a:t>	}</a:t>
            </a:r>
            <a:endParaRPr lang="ko-KR" altLang="en-US" sz="1050" dirty="0"/>
          </a:p>
        </p:txBody>
      </p:sp>
      <p:sp>
        <p:nvSpPr>
          <p:cNvPr id="5" name="직사각형 4"/>
          <p:cNvSpPr/>
          <p:nvPr/>
        </p:nvSpPr>
        <p:spPr>
          <a:xfrm>
            <a:off x="4644008" y="908720"/>
            <a:ext cx="4214842" cy="44550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 smtClean="0"/>
              <a:t>	</a:t>
            </a:r>
            <a:r>
              <a:rPr lang="en-US" altLang="ko-KR" sz="1050" b="1" dirty="0" smtClean="0"/>
              <a:t>class </a:t>
            </a:r>
            <a:r>
              <a:rPr lang="en-US" altLang="ko-KR" sz="1050" b="1" dirty="0" err="1"/>
              <a:t>MyItemListener</a:t>
            </a:r>
            <a:r>
              <a:rPr lang="en-US" altLang="ko-KR" sz="1050" b="1" dirty="0"/>
              <a:t> implements </a:t>
            </a:r>
            <a:r>
              <a:rPr lang="en-US" altLang="ko-KR" sz="1050" b="1" dirty="0" err="1"/>
              <a:t>ItemListener</a:t>
            </a:r>
            <a:r>
              <a:rPr lang="en-US" altLang="ko-KR" sz="1050" b="1" dirty="0"/>
              <a:t> </a:t>
            </a:r>
            <a:r>
              <a:rPr lang="en-US" altLang="ko-KR" sz="1050" dirty="0"/>
              <a:t>{</a:t>
            </a:r>
          </a:p>
          <a:p>
            <a:pPr defTabSz="180000"/>
            <a:r>
              <a:rPr lang="en-US" altLang="ko-KR" sz="1050" dirty="0" smtClean="0"/>
              <a:t>		private </a:t>
            </a:r>
            <a:r>
              <a:rPr lang="en-US" altLang="ko-KR" sz="1050" dirty="0" err="1"/>
              <a:t>int</a:t>
            </a:r>
            <a:r>
              <a:rPr lang="en-US" altLang="ko-KR" sz="1050" dirty="0"/>
              <a:t> sum = 0; // </a:t>
            </a:r>
            <a:r>
              <a:rPr lang="ko-KR" altLang="en-US" sz="1050" dirty="0"/>
              <a:t>가격의 합</a:t>
            </a:r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b="1" dirty="0" smtClean="0"/>
              <a:t>public </a:t>
            </a:r>
            <a:r>
              <a:rPr lang="en-US" altLang="ko-KR" sz="1050" b="1" dirty="0"/>
              <a:t>void </a:t>
            </a:r>
            <a:r>
              <a:rPr lang="en-US" altLang="ko-KR" sz="1050" b="1" dirty="0" err="1"/>
              <a:t>itemStateChanged</a:t>
            </a:r>
            <a:r>
              <a:rPr lang="en-US" altLang="ko-KR" sz="1050" b="1" dirty="0"/>
              <a:t>(</a:t>
            </a:r>
            <a:r>
              <a:rPr lang="en-US" altLang="ko-KR" sz="1050" b="1" dirty="0" err="1"/>
              <a:t>ItemEvent</a:t>
            </a:r>
            <a:r>
              <a:rPr lang="en-US" altLang="ko-KR" sz="1050" b="1" dirty="0"/>
              <a:t> e) {</a:t>
            </a:r>
          </a:p>
          <a:p>
            <a:pPr defTabSz="180000"/>
            <a:r>
              <a:rPr lang="en-US" altLang="ko-KR" sz="1050" dirty="0" smtClean="0"/>
              <a:t>			</a:t>
            </a:r>
            <a:r>
              <a:rPr lang="en-US" altLang="ko-KR" sz="1050" b="1" dirty="0" smtClean="0"/>
              <a:t>if(</a:t>
            </a:r>
            <a:r>
              <a:rPr lang="en-US" altLang="ko-KR" sz="1050" b="1" dirty="0" err="1" smtClean="0"/>
              <a:t>e.getStateChange</a:t>
            </a:r>
            <a:r>
              <a:rPr lang="en-US" altLang="ko-KR" sz="1050" b="1" dirty="0"/>
              <a:t>() == </a:t>
            </a:r>
            <a:r>
              <a:rPr lang="en-US" altLang="ko-KR" sz="1050" b="1" dirty="0" err="1"/>
              <a:t>ItemEvent.SELECTED</a:t>
            </a:r>
            <a:r>
              <a:rPr lang="en-US" altLang="ko-KR" sz="1050" b="1" dirty="0"/>
              <a:t>) </a:t>
            </a:r>
            <a:r>
              <a:rPr lang="en-US" altLang="ko-KR" sz="1050" b="1" dirty="0" smtClean="0"/>
              <a:t>{</a:t>
            </a:r>
            <a:endParaRPr lang="ko-KR" altLang="en-US" sz="1050" b="1" dirty="0"/>
          </a:p>
          <a:p>
            <a:pPr defTabSz="180000"/>
            <a:r>
              <a:rPr lang="en-US" altLang="ko-KR" sz="1050" dirty="0" smtClean="0"/>
              <a:t>				if(</a:t>
            </a:r>
            <a:r>
              <a:rPr lang="en-US" altLang="ko-KR" sz="1050" b="1" dirty="0" err="1" smtClean="0"/>
              <a:t>e.getItem</a:t>
            </a:r>
            <a:r>
              <a:rPr lang="en-US" altLang="ko-KR" sz="1050" b="1" dirty="0"/>
              <a:t>() </a:t>
            </a:r>
            <a:r>
              <a:rPr lang="en-US" altLang="ko-KR" sz="1050" dirty="0"/>
              <a:t>== fruits[0</a:t>
            </a:r>
            <a:r>
              <a:rPr lang="en-US" altLang="ko-KR" sz="1050" dirty="0" smtClean="0"/>
              <a:t>])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					sum </a:t>
            </a:r>
            <a:r>
              <a:rPr lang="en-US" altLang="ko-KR" sz="1050" dirty="0"/>
              <a:t>+= 100;</a:t>
            </a:r>
          </a:p>
          <a:p>
            <a:pPr defTabSz="180000"/>
            <a:r>
              <a:rPr lang="en-US" altLang="ko-KR" sz="1050" dirty="0" smtClean="0"/>
              <a:t>				else </a:t>
            </a:r>
            <a:r>
              <a:rPr lang="en-US" altLang="ko-KR" sz="1050" dirty="0"/>
              <a:t>if(</a:t>
            </a:r>
            <a:r>
              <a:rPr lang="en-US" altLang="ko-KR" sz="1050" b="1" dirty="0" err="1"/>
              <a:t>e.getItem</a:t>
            </a:r>
            <a:r>
              <a:rPr lang="en-US" altLang="ko-KR" sz="1050" b="1" dirty="0"/>
              <a:t>() </a:t>
            </a:r>
            <a:r>
              <a:rPr lang="en-US" altLang="ko-KR" sz="1050" dirty="0"/>
              <a:t>== fruits[1</a:t>
            </a:r>
            <a:r>
              <a:rPr lang="en-US" altLang="ko-KR" sz="1050" dirty="0" smtClean="0"/>
              <a:t>])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					sum </a:t>
            </a:r>
            <a:r>
              <a:rPr lang="en-US" altLang="ko-KR" sz="1050" dirty="0"/>
              <a:t>+= 500;</a:t>
            </a:r>
          </a:p>
          <a:p>
            <a:pPr defTabSz="180000"/>
            <a:r>
              <a:rPr lang="en-US" altLang="ko-KR" sz="1050" dirty="0" smtClean="0"/>
              <a:t>				else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					sum </a:t>
            </a:r>
            <a:r>
              <a:rPr lang="en-US" altLang="ko-KR" sz="1050" dirty="0"/>
              <a:t>+= 20000;</a:t>
            </a:r>
          </a:p>
          <a:p>
            <a:pPr defTabSz="180000"/>
            <a:r>
              <a:rPr lang="en-US" altLang="ko-KR" sz="1050" dirty="0" smtClean="0"/>
              <a:t>			}</a:t>
            </a:r>
            <a:endParaRPr lang="en-US" altLang="ko-KR" sz="1050" dirty="0"/>
          </a:p>
          <a:p>
            <a:pPr defTabSz="180000"/>
            <a:r>
              <a:rPr lang="en-US" altLang="ko-KR" sz="1050" dirty="0" smtClean="0"/>
              <a:t>			else {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				if(</a:t>
            </a:r>
            <a:r>
              <a:rPr lang="en-US" altLang="ko-KR" sz="1050" dirty="0" err="1" smtClean="0"/>
              <a:t>e.getItem</a:t>
            </a:r>
            <a:r>
              <a:rPr lang="en-US" altLang="ko-KR" sz="1050" dirty="0"/>
              <a:t>() == fruits[0</a:t>
            </a:r>
            <a:r>
              <a:rPr lang="en-US" altLang="ko-KR" sz="1050" dirty="0" smtClean="0"/>
              <a:t>])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					sum </a:t>
            </a:r>
            <a:r>
              <a:rPr lang="en-US" altLang="ko-KR" sz="1050" dirty="0"/>
              <a:t>-= 100;</a:t>
            </a:r>
          </a:p>
          <a:p>
            <a:pPr defTabSz="180000"/>
            <a:r>
              <a:rPr lang="en-US" altLang="ko-KR" sz="1050" dirty="0" smtClean="0"/>
              <a:t>				else </a:t>
            </a:r>
            <a:r>
              <a:rPr lang="en-US" altLang="ko-KR" sz="1050" dirty="0"/>
              <a:t>if(</a:t>
            </a:r>
            <a:r>
              <a:rPr lang="en-US" altLang="ko-KR" sz="1050" dirty="0" err="1"/>
              <a:t>e.getItem</a:t>
            </a:r>
            <a:r>
              <a:rPr lang="en-US" altLang="ko-KR" sz="1050" dirty="0"/>
              <a:t>() == fruits[1</a:t>
            </a:r>
            <a:r>
              <a:rPr lang="en-US" altLang="ko-KR" sz="1050" dirty="0" smtClean="0"/>
              <a:t>])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					sum </a:t>
            </a:r>
            <a:r>
              <a:rPr lang="en-US" altLang="ko-KR" sz="1050" dirty="0"/>
              <a:t>-= 500;</a:t>
            </a:r>
          </a:p>
          <a:p>
            <a:pPr defTabSz="180000"/>
            <a:r>
              <a:rPr lang="en-US" altLang="ko-KR" sz="1050" dirty="0" smtClean="0"/>
              <a:t>				else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					sum </a:t>
            </a:r>
            <a:r>
              <a:rPr lang="en-US" altLang="ko-KR" sz="1050" dirty="0"/>
              <a:t>-= 20000;</a:t>
            </a:r>
          </a:p>
          <a:p>
            <a:pPr defTabSz="180000"/>
            <a:r>
              <a:rPr lang="en-US" altLang="ko-KR" sz="1050" dirty="0" smtClean="0"/>
              <a:t>			}</a:t>
            </a:r>
            <a:endParaRPr lang="en-US" altLang="ko-KR" sz="1050" dirty="0"/>
          </a:p>
          <a:p>
            <a:pPr defTabSz="180000"/>
            <a:r>
              <a:rPr lang="en-US" altLang="ko-KR" sz="1050" dirty="0" smtClean="0"/>
              <a:t>			</a:t>
            </a:r>
            <a:r>
              <a:rPr lang="en-US" altLang="ko-KR" sz="1050" b="1" dirty="0" err="1" smtClean="0"/>
              <a:t>sumLabel.setText</a:t>
            </a:r>
            <a:r>
              <a:rPr lang="en-US" altLang="ko-KR" sz="1050" b="1" dirty="0"/>
              <a:t>("</a:t>
            </a:r>
            <a:r>
              <a:rPr lang="ko-KR" altLang="en-US" sz="1050" b="1" dirty="0"/>
              <a:t>현재 </a:t>
            </a:r>
            <a:r>
              <a:rPr lang="en-US" altLang="ko-KR" sz="1050" b="1" dirty="0"/>
              <a:t>"+ sum + "</a:t>
            </a:r>
            <a:r>
              <a:rPr lang="ko-KR" altLang="en-US" sz="1050" b="1" dirty="0"/>
              <a:t>원 입니다</a:t>
            </a:r>
            <a:r>
              <a:rPr lang="en-US" altLang="ko-KR" sz="1050" b="1" dirty="0" smtClean="0"/>
              <a:t>.");</a:t>
            </a:r>
            <a:endParaRPr lang="ko-KR" altLang="en-US" sz="1050" b="1" dirty="0"/>
          </a:p>
          <a:p>
            <a:pPr defTabSz="180000"/>
            <a:r>
              <a:rPr lang="en-US" altLang="ko-KR" sz="1050" dirty="0" smtClean="0"/>
              <a:t>		}</a:t>
            </a:r>
            <a:endParaRPr lang="en-US" altLang="ko-KR" sz="1050" dirty="0"/>
          </a:p>
          <a:p>
            <a:pPr defTabSz="180000"/>
            <a:r>
              <a:rPr lang="en-US" altLang="ko-KR" sz="1050" dirty="0" smtClean="0"/>
              <a:t>	}</a:t>
            </a:r>
            <a:endParaRPr lang="en-US" altLang="ko-KR" sz="1050" dirty="0"/>
          </a:p>
          <a:p>
            <a:pPr defTabSz="180000"/>
            <a:endParaRPr lang="en-US" altLang="ko-KR" sz="1050" dirty="0" smtClean="0"/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dirty="0" smtClean="0"/>
              <a:t>public </a:t>
            </a:r>
            <a:r>
              <a:rPr lang="en-US" altLang="ko-KR" sz="1050" dirty="0"/>
              <a:t>static void main(String [] </a:t>
            </a:r>
            <a:r>
              <a:rPr lang="en-US" altLang="ko-KR" sz="1050" dirty="0" err="1"/>
              <a:t>args</a:t>
            </a:r>
            <a:r>
              <a:rPr lang="en-US" altLang="ko-KR" sz="1050" dirty="0"/>
              <a:t>) {</a:t>
            </a:r>
          </a:p>
          <a:p>
            <a:pPr defTabSz="180000"/>
            <a:r>
              <a:rPr lang="en-US" altLang="ko-KR" sz="1050" dirty="0" smtClean="0"/>
              <a:t>		new </a:t>
            </a:r>
            <a:r>
              <a:rPr lang="en-US" altLang="ko-KR" sz="1050" dirty="0" err="1"/>
              <a:t>CheckBoxItemEventEx</a:t>
            </a:r>
            <a:r>
              <a:rPr lang="en-US" altLang="ko-KR" sz="1050" dirty="0"/>
              <a:t>();</a:t>
            </a:r>
          </a:p>
          <a:p>
            <a:pPr defTabSz="180000"/>
            <a:r>
              <a:rPr lang="en-US" altLang="ko-KR" sz="1050" dirty="0" smtClean="0"/>
              <a:t>	}</a:t>
            </a:r>
            <a:endParaRPr lang="en-US" altLang="ko-KR" sz="1050" dirty="0"/>
          </a:p>
          <a:p>
            <a:pPr defTabSz="180000"/>
            <a:r>
              <a:rPr lang="en-US" altLang="ko-KR" sz="1050" dirty="0"/>
              <a:t>}</a:t>
            </a:r>
            <a:endParaRPr lang="ko-KR" altLang="en-US" sz="105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5091201"/>
            <a:ext cx="1877178" cy="153819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5068323"/>
            <a:ext cx="1877178" cy="153819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4865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06"/>
    </mc:Choice>
    <mc:Fallback xmlns="">
      <p:transition spd="slow" advTm="33806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JRadioButton</a:t>
            </a:r>
            <a:r>
              <a:rPr lang="en-US" altLang="ko-KR" dirty="0" smtClean="0"/>
              <a:t>, </a:t>
            </a:r>
            <a:r>
              <a:rPr lang="ko-KR" altLang="en-US" dirty="0" smtClean="0"/>
              <a:t>라디오버튼 컴포넌트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57849"/>
            <a:ext cx="8153400" cy="3007255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 err="1" smtClean="0"/>
              <a:t>JRadioButton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라디오버튼이란</a:t>
            </a:r>
            <a:r>
              <a:rPr lang="en-US" altLang="ko-KR" dirty="0" smtClean="0"/>
              <a:t>?</a:t>
            </a:r>
          </a:p>
          <a:p>
            <a:pPr lvl="2"/>
            <a:r>
              <a:rPr lang="ko-KR" altLang="en-US" dirty="0" smtClean="0"/>
              <a:t>여러 버튼으로 그룹을 형성하고</a:t>
            </a:r>
            <a:r>
              <a:rPr lang="en-US" altLang="ko-KR" dirty="0" smtClean="0"/>
              <a:t>, </a:t>
            </a:r>
          </a:p>
          <a:p>
            <a:pPr marL="685800" lvl="2" indent="0">
              <a:buNone/>
            </a:pPr>
            <a:r>
              <a:rPr lang="ko-KR" altLang="en-US" dirty="0" smtClean="0"/>
              <a:t>    하나만 선택되는 버튼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다른 버튼이 선택되면 이전에 선택된</a:t>
            </a:r>
            <a:endParaRPr lang="en-US" altLang="ko-KR" dirty="0" smtClean="0"/>
          </a:p>
          <a:p>
            <a:pPr marL="685800" lvl="2" indent="0">
              <a:buNone/>
            </a:pPr>
            <a:r>
              <a:rPr lang="ko-KR" altLang="en-US" dirty="0" smtClean="0"/>
              <a:t>     버튼은 자동으로 해제됨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체크박스와의 차이점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체크 박스는 각 체크박스마다 선택</a:t>
            </a:r>
            <a:r>
              <a:rPr lang="en-US" altLang="ko-KR" dirty="0" smtClean="0"/>
              <a:t>/</a:t>
            </a:r>
            <a:r>
              <a:rPr lang="ko-KR" altLang="en-US" dirty="0" smtClean="0"/>
              <a:t>해제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라디오 버튼은 그룹에 속한 버튼 중 하나만 선택 상태가 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이미지를 가진 라디오버튼의 생성 및 다루기는 체크박스와 완전히 동일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err="1" smtClean="0"/>
              <a:t>생성자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5076056" y="1412776"/>
            <a:ext cx="3995808" cy="1433661"/>
            <a:chOff x="5076056" y="1412776"/>
            <a:chExt cx="3995808" cy="1433661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056" y="1412776"/>
              <a:ext cx="2363930" cy="143366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6" name="직사각형 5"/>
            <p:cNvSpPr/>
            <p:nvPr/>
          </p:nvSpPr>
          <p:spPr>
            <a:xfrm>
              <a:off x="5194541" y="1694309"/>
              <a:ext cx="2000264" cy="684000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1000" b="1" dirty="0" smtClean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47088" y="1694309"/>
              <a:ext cx="15247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하나의 버튼 그룹에</a:t>
              </a:r>
              <a:endParaRPr lang="en-US" altLang="ko-KR" sz="1200" dirty="0" smtClean="0"/>
            </a:p>
            <a:p>
              <a:r>
                <a:rPr lang="ko-KR" altLang="en-US" sz="1200" dirty="0" smtClean="0"/>
                <a:t>속한 라디오버튼들</a:t>
              </a:r>
              <a:endParaRPr lang="ko-KR" altLang="en-US" sz="1200" dirty="0"/>
            </a:p>
          </p:txBody>
        </p:sp>
        <p:sp>
          <p:nvSpPr>
            <p:cNvPr id="8" name="자유형 7"/>
            <p:cNvSpPr/>
            <p:nvPr/>
          </p:nvSpPr>
          <p:spPr>
            <a:xfrm>
              <a:off x="7179575" y="1993650"/>
              <a:ext cx="418290" cy="113490"/>
            </a:xfrm>
            <a:custGeom>
              <a:avLst/>
              <a:gdLst>
                <a:gd name="connsiteX0" fmla="*/ 418290 w 418290"/>
                <a:gd name="connsiteY0" fmla="*/ 16213 h 113490"/>
                <a:gd name="connsiteX1" fmla="*/ 136188 w 418290"/>
                <a:gd name="connsiteY1" fmla="*/ 16213 h 113490"/>
                <a:gd name="connsiteX2" fmla="*/ 0 w 418290"/>
                <a:gd name="connsiteY2" fmla="*/ 113490 h 11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290" h="113490">
                  <a:moveTo>
                    <a:pt x="418290" y="16213"/>
                  </a:moveTo>
                  <a:cubicBezTo>
                    <a:pt x="312096" y="8106"/>
                    <a:pt x="205903" y="0"/>
                    <a:pt x="136188" y="16213"/>
                  </a:cubicBezTo>
                  <a:cubicBezTo>
                    <a:pt x="66473" y="32426"/>
                    <a:pt x="33236" y="72958"/>
                    <a:pt x="0" y="113490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839202" y="2493809"/>
              <a:ext cx="1470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이미지</a:t>
              </a:r>
              <a:r>
                <a:rPr lang="en-US" altLang="ko-KR" sz="1200" dirty="0" smtClean="0"/>
                <a:t> </a:t>
              </a:r>
              <a:r>
                <a:rPr lang="ko-KR" altLang="en-US" sz="1200" dirty="0" smtClean="0"/>
                <a:t>라디오버튼</a:t>
              </a:r>
              <a:endParaRPr lang="ko-KR" altLang="en-US" sz="1200" dirty="0"/>
            </a:p>
          </p:txBody>
        </p:sp>
        <p:sp>
          <p:nvSpPr>
            <p:cNvPr id="13" name="자유형 12"/>
            <p:cNvSpPr/>
            <p:nvPr/>
          </p:nvSpPr>
          <p:spPr>
            <a:xfrm flipV="1">
              <a:off x="6732240" y="2276872"/>
              <a:ext cx="216024" cy="439272"/>
            </a:xfrm>
            <a:custGeom>
              <a:avLst/>
              <a:gdLst>
                <a:gd name="connsiteX0" fmla="*/ 418290 w 418290"/>
                <a:gd name="connsiteY0" fmla="*/ 16213 h 113490"/>
                <a:gd name="connsiteX1" fmla="*/ 136188 w 418290"/>
                <a:gd name="connsiteY1" fmla="*/ 16213 h 113490"/>
                <a:gd name="connsiteX2" fmla="*/ 0 w 418290"/>
                <a:gd name="connsiteY2" fmla="*/ 113490 h 11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290" h="113490">
                  <a:moveTo>
                    <a:pt x="418290" y="16213"/>
                  </a:moveTo>
                  <a:cubicBezTo>
                    <a:pt x="312096" y="8106"/>
                    <a:pt x="205903" y="0"/>
                    <a:pt x="136188" y="16213"/>
                  </a:cubicBezTo>
                  <a:cubicBezTo>
                    <a:pt x="66473" y="32426"/>
                    <a:pt x="33236" y="72958"/>
                    <a:pt x="0" y="113490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4317580"/>
            <a:ext cx="6977836" cy="233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09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995"/>
    </mc:Choice>
    <mc:Fallback xmlns="">
      <p:transition spd="slow" advTm="129995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라디오버튼 생성 과정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067944" y="2143116"/>
            <a:ext cx="4429156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0" lvl="2"/>
            <a:r>
              <a:rPr lang="en-US" altLang="ko-KR" sz="1400" dirty="0" err="1" smtClean="0"/>
              <a:t>ButtonGroup</a:t>
            </a:r>
            <a:r>
              <a:rPr lang="en-US" altLang="ko-KR" sz="1400" dirty="0" smtClean="0"/>
              <a:t> group = new </a:t>
            </a:r>
            <a:r>
              <a:rPr lang="en-US" altLang="ko-KR" sz="1400" dirty="0" err="1" smtClean="0"/>
              <a:t>ButtonGroup</a:t>
            </a:r>
            <a:r>
              <a:rPr lang="en-US" altLang="ko-KR" sz="1400" dirty="0" smtClean="0"/>
              <a:t>();</a:t>
            </a:r>
          </a:p>
          <a:p>
            <a:pPr marL="0" lvl="2"/>
            <a:endParaRPr lang="en-US" altLang="ko-KR" sz="1400" dirty="0" smtClean="0"/>
          </a:p>
          <a:p>
            <a:pPr marL="0" lvl="2"/>
            <a:r>
              <a:rPr lang="en-US" altLang="ko-KR" sz="1400" dirty="0" err="1" smtClean="0"/>
              <a:t>JRadioButton</a:t>
            </a:r>
            <a:r>
              <a:rPr lang="en-US" altLang="ko-KR" sz="1400" dirty="0" smtClean="0"/>
              <a:t> apple= new </a:t>
            </a:r>
            <a:r>
              <a:rPr lang="en-US" altLang="ko-KR" sz="1400" dirty="0" err="1" smtClean="0"/>
              <a:t>JRadioButton</a:t>
            </a:r>
            <a:r>
              <a:rPr lang="en-US" altLang="ko-KR" sz="1400" dirty="0" smtClean="0"/>
              <a:t>("</a:t>
            </a:r>
            <a:r>
              <a:rPr lang="ko-KR" altLang="en-US" sz="1400" dirty="0" smtClean="0"/>
              <a:t>사과</a:t>
            </a:r>
            <a:r>
              <a:rPr lang="en-US" altLang="ko-KR" sz="1400" dirty="0" smtClean="0"/>
              <a:t>");</a:t>
            </a:r>
          </a:p>
          <a:p>
            <a:pPr marL="0" lvl="2"/>
            <a:r>
              <a:rPr lang="en-US" altLang="ko-KR" sz="1400" dirty="0" err="1" smtClean="0"/>
              <a:t>JRadioButton</a:t>
            </a:r>
            <a:r>
              <a:rPr lang="en-US" altLang="ko-KR" sz="1400" dirty="0" smtClean="0"/>
              <a:t> pear= new </a:t>
            </a:r>
            <a:r>
              <a:rPr lang="en-US" altLang="ko-KR" sz="1400" dirty="0" err="1" smtClean="0"/>
              <a:t>JRadioButton</a:t>
            </a:r>
            <a:r>
              <a:rPr lang="en-US" altLang="ko-KR" sz="1400" dirty="0" smtClean="0"/>
              <a:t>("</a:t>
            </a:r>
            <a:r>
              <a:rPr lang="ko-KR" altLang="en-US" sz="1400" dirty="0" smtClean="0"/>
              <a:t>배</a:t>
            </a:r>
            <a:r>
              <a:rPr lang="en-US" altLang="ko-KR" sz="1400" dirty="0" smtClean="0"/>
              <a:t>");</a:t>
            </a:r>
            <a:endParaRPr lang="ko-KR" altLang="en-US" sz="1400" dirty="0" smtClean="0"/>
          </a:p>
          <a:p>
            <a:pPr marL="0" lvl="2"/>
            <a:r>
              <a:rPr lang="en-US" altLang="ko-KR" sz="1400" dirty="0" err="1" smtClean="0"/>
              <a:t>JRadioButton</a:t>
            </a:r>
            <a:r>
              <a:rPr lang="en-US" altLang="ko-KR" sz="1400" dirty="0" smtClean="0"/>
              <a:t> cherry= new </a:t>
            </a:r>
            <a:r>
              <a:rPr lang="en-US" altLang="ko-KR" sz="1400" dirty="0" err="1" smtClean="0"/>
              <a:t>JRadioButton</a:t>
            </a:r>
            <a:r>
              <a:rPr lang="en-US" altLang="ko-KR" sz="1400" dirty="0" smtClean="0"/>
              <a:t>("</a:t>
            </a:r>
            <a:r>
              <a:rPr lang="ko-KR" altLang="en-US" sz="1400" dirty="0" smtClean="0"/>
              <a:t>체리</a:t>
            </a:r>
            <a:r>
              <a:rPr lang="en-US" altLang="ko-KR" sz="1400" dirty="0" smtClean="0"/>
              <a:t>");</a:t>
            </a:r>
          </a:p>
          <a:p>
            <a:pPr marL="0" lvl="2"/>
            <a:endParaRPr lang="en-US" altLang="ko-KR" sz="1400" dirty="0" smtClean="0"/>
          </a:p>
          <a:p>
            <a:pPr marL="0" lvl="2"/>
            <a:r>
              <a:rPr lang="en-US" altLang="ko-KR" sz="1400" dirty="0" err="1" smtClean="0"/>
              <a:t>group.add</a:t>
            </a:r>
            <a:r>
              <a:rPr lang="en-US" altLang="ko-KR" sz="1400" dirty="0" smtClean="0"/>
              <a:t>(apple);</a:t>
            </a:r>
          </a:p>
          <a:p>
            <a:pPr marL="0" lvl="2"/>
            <a:r>
              <a:rPr lang="en-US" altLang="ko-KR" sz="1400" dirty="0" err="1" smtClean="0"/>
              <a:t>group.add</a:t>
            </a:r>
            <a:r>
              <a:rPr lang="en-US" altLang="ko-KR" sz="1400" dirty="0" smtClean="0"/>
              <a:t>(pear);</a:t>
            </a:r>
            <a:endParaRPr lang="ko-KR" altLang="en-US" sz="1400" dirty="0" smtClean="0"/>
          </a:p>
          <a:p>
            <a:pPr marL="0" lvl="2"/>
            <a:r>
              <a:rPr lang="en-US" altLang="ko-KR" sz="1400" dirty="0" err="1" smtClean="0"/>
              <a:t>group.add</a:t>
            </a:r>
            <a:r>
              <a:rPr lang="en-US" altLang="ko-KR" sz="1400" dirty="0" smtClean="0"/>
              <a:t>(cherry);</a:t>
            </a:r>
          </a:p>
          <a:p>
            <a:pPr marL="0" lvl="2"/>
            <a:endParaRPr lang="en-US" altLang="ko-KR" sz="1400" dirty="0" smtClean="0"/>
          </a:p>
          <a:p>
            <a:pPr marL="0" lvl="2"/>
            <a:r>
              <a:rPr lang="en-US" altLang="ko-KR" sz="1400" dirty="0" err="1" smtClean="0"/>
              <a:t>container.add</a:t>
            </a:r>
            <a:r>
              <a:rPr lang="en-US" altLang="ko-KR" sz="1400" dirty="0" smtClean="0"/>
              <a:t>(apple);</a:t>
            </a:r>
          </a:p>
          <a:p>
            <a:pPr marL="0" lvl="2"/>
            <a:r>
              <a:rPr lang="en-US" altLang="ko-KR" sz="1400" dirty="0" err="1" smtClean="0"/>
              <a:t>container.add</a:t>
            </a:r>
            <a:r>
              <a:rPr lang="en-US" altLang="ko-KR" sz="1400" dirty="0" smtClean="0"/>
              <a:t>(pear);</a:t>
            </a:r>
            <a:endParaRPr lang="ko-KR" altLang="en-US" sz="1400" dirty="0" smtClean="0"/>
          </a:p>
          <a:p>
            <a:pPr marL="0" lvl="2"/>
            <a:r>
              <a:rPr lang="en-US" altLang="ko-KR" sz="1400" dirty="0" err="1" smtClean="0"/>
              <a:t>container.add</a:t>
            </a:r>
            <a:r>
              <a:rPr lang="en-US" altLang="ko-KR" sz="1400" dirty="0" smtClean="0"/>
              <a:t>(cherry);</a:t>
            </a:r>
            <a:endParaRPr lang="ko-KR" altLang="en-US" sz="1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586108" y="2154647"/>
            <a:ext cx="20104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버튼 그룹 객체 생성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586108" y="2803321"/>
            <a:ext cx="2486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2. </a:t>
            </a:r>
            <a:r>
              <a:rPr lang="ko-KR" altLang="en-US" sz="1400" smtClean="0"/>
              <a:t>라디오버튼 컴포넌트 생성</a:t>
            </a:r>
            <a:endParaRPr lang="ko-KR" altLang="en-US" sz="1400"/>
          </a:p>
        </p:txBody>
      </p:sp>
      <p:sp>
        <p:nvSpPr>
          <p:cNvPr id="7" name="TextBox 6"/>
          <p:cNvSpPr txBox="1"/>
          <p:nvPr/>
        </p:nvSpPr>
        <p:spPr>
          <a:xfrm>
            <a:off x="586108" y="3681092"/>
            <a:ext cx="2970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3. </a:t>
            </a:r>
            <a:r>
              <a:rPr lang="ko-KR" altLang="en-US" sz="1400" smtClean="0"/>
              <a:t>라디오 버튼을 버튼 그룹에 삽입</a:t>
            </a:r>
            <a:endParaRPr lang="ko-KR" altLang="en-US" sz="1400"/>
          </a:p>
        </p:txBody>
      </p:sp>
      <p:sp>
        <p:nvSpPr>
          <p:cNvPr id="8" name="TextBox 7"/>
          <p:cNvSpPr txBox="1"/>
          <p:nvPr/>
        </p:nvSpPr>
        <p:spPr>
          <a:xfrm>
            <a:off x="586108" y="4568975"/>
            <a:ext cx="2908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4. </a:t>
            </a:r>
            <a:r>
              <a:rPr lang="ko-KR" altLang="en-US" sz="1400" smtClean="0"/>
              <a:t>라디오 버튼을 컨테이너에 삽입</a:t>
            </a:r>
            <a:endParaRPr lang="ko-KR" altLang="en-US" sz="1400"/>
          </a:p>
        </p:txBody>
      </p:sp>
      <p:cxnSp>
        <p:nvCxnSpPr>
          <p:cNvPr id="10" name="직선 화살표 연결선 9"/>
          <p:cNvCxnSpPr>
            <a:stCxn id="5" idx="3"/>
          </p:cNvCxnSpPr>
          <p:nvPr/>
        </p:nvCxnSpPr>
        <p:spPr>
          <a:xfrm flipV="1">
            <a:off x="2596595" y="2308535"/>
            <a:ext cx="1452682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왼쪽 중괄호 10"/>
          <p:cNvSpPr/>
          <p:nvPr/>
        </p:nvSpPr>
        <p:spPr>
          <a:xfrm>
            <a:off x="3763525" y="2671458"/>
            <a:ext cx="285752" cy="571504"/>
          </a:xfrm>
          <a:prstGeom prst="leftBrace">
            <a:avLst>
              <a:gd name="adj1" fmla="val 35567"/>
              <a:gd name="adj2" fmla="val 50000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13" name="직선 화살표 연결선 12"/>
          <p:cNvCxnSpPr>
            <a:stCxn id="6" idx="3"/>
            <a:endCxn id="11" idx="1"/>
          </p:cNvCxnSpPr>
          <p:nvPr/>
        </p:nvCxnSpPr>
        <p:spPr>
          <a:xfrm>
            <a:off x="3072686" y="2957210"/>
            <a:ext cx="690839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왼쪽 중괄호 13"/>
          <p:cNvSpPr/>
          <p:nvPr/>
        </p:nvSpPr>
        <p:spPr>
          <a:xfrm>
            <a:off x="3793236" y="3549229"/>
            <a:ext cx="285752" cy="571504"/>
          </a:xfrm>
          <a:prstGeom prst="leftBrace">
            <a:avLst>
              <a:gd name="adj1" fmla="val 35567"/>
              <a:gd name="adj2" fmla="val 50000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5" name="왼쪽 중괄호 14"/>
          <p:cNvSpPr/>
          <p:nvPr/>
        </p:nvSpPr>
        <p:spPr>
          <a:xfrm>
            <a:off x="3793236" y="4437112"/>
            <a:ext cx="285752" cy="571504"/>
          </a:xfrm>
          <a:prstGeom prst="leftBrace">
            <a:avLst>
              <a:gd name="adj1" fmla="val 35567"/>
              <a:gd name="adj2" fmla="val 50000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19" name="직선 화살표 연결선 18"/>
          <p:cNvCxnSpPr>
            <a:stCxn id="7" idx="3"/>
            <a:endCxn id="14" idx="1"/>
          </p:cNvCxnSpPr>
          <p:nvPr/>
        </p:nvCxnSpPr>
        <p:spPr>
          <a:xfrm>
            <a:off x="3556793" y="3834981"/>
            <a:ext cx="236443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8" idx="3"/>
            <a:endCxn id="15" idx="1"/>
          </p:cNvCxnSpPr>
          <p:nvPr/>
        </p:nvCxnSpPr>
        <p:spPr>
          <a:xfrm>
            <a:off x="3494276" y="4722864"/>
            <a:ext cx="29896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56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441"/>
    </mc:Choice>
    <mc:Fallback xmlns="">
      <p:transition spd="slow" advTm="98441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21" y="1461780"/>
            <a:ext cx="2363930" cy="14336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231158"/>
            <a:ext cx="4211960" cy="679450"/>
          </a:xfrm>
        </p:spPr>
        <p:txBody>
          <a:bodyPr>
            <a:noAutofit/>
          </a:bodyPr>
          <a:lstStyle/>
          <a:p>
            <a:r>
              <a:rPr lang="ko-KR" altLang="en-US" sz="2800" dirty="0" smtClean="0"/>
              <a:t>예제 </a:t>
            </a:r>
            <a:r>
              <a:rPr lang="en-US" altLang="ko-KR" sz="2800" dirty="0" smtClean="0"/>
              <a:t>11-6 : </a:t>
            </a:r>
            <a:r>
              <a:rPr lang="ko-KR" altLang="en-US" sz="2800" dirty="0" smtClean="0"/>
              <a:t>라디오버튼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 생성 예</a:t>
            </a:r>
            <a:endParaRPr lang="ko-KR" altLang="en-US" sz="2800" dirty="0"/>
          </a:p>
        </p:txBody>
      </p:sp>
      <p:sp>
        <p:nvSpPr>
          <p:cNvPr id="4" name="직사각형 3"/>
          <p:cNvSpPr/>
          <p:nvPr/>
        </p:nvSpPr>
        <p:spPr>
          <a:xfrm>
            <a:off x="3995936" y="188640"/>
            <a:ext cx="5040560" cy="65556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RadioButtonEx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/>
              <a:t>RadioButtonEx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ko-KR" altLang="en-US" sz="1200" dirty="0"/>
              <a:t>라디오버튼 만들기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 smtClean="0"/>
              <a:t>		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ImageIcon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cherryIcon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("images/</a:t>
            </a:r>
            <a:r>
              <a:rPr lang="en-US" altLang="ko-KR" sz="1200" dirty="0" err="1"/>
              <a:t>cherry.j</a:t>
            </a:r>
            <a:r>
              <a:rPr lang="en-US" altLang="ko-KR" sz="1200" dirty="0"/>
              <a:t> </a:t>
            </a:r>
            <a:r>
              <a:rPr lang="en-US" altLang="ko-KR" sz="1200" dirty="0" err="1"/>
              <a:t>pg</a:t>
            </a:r>
            <a:r>
              <a:rPr lang="en-US" altLang="ko-KR" sz="1200" dirty="0"/>
              <a:t>" 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ImageIcon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selectedCherryIcon</a:t>
            </a:r>
            <a:r>
              <a:rPr lang="en-US" altLang="ko-KR" sz="1200" dirty="0"/>
              <a:t> =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						new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("</a:t>
            </a:r>
            <a:r>
              <a:rPr lang="en-US" altLang="ko-KR" sz="1200" dirty="0" smtClean="0"/>
              <a:t>images/selectedCherry.jpg</a:t>
            </a:r>
            <a:r>
              <a:rPr lang="en-US" altLang="ko-KR" sz="1200" dirty="0"/>
              <a:t>");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ButtonGroup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g = new </a:t>
            </a:r>
            <a:r>
              <a:rPr lang="en-US" altLang="ko-KR" sz="1200" b="1" dirty="0" err="1"/>
              <a:t>ButtonGroup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JRadioButton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apple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JRadioButton</a:t>
            </a:r>
            <a:r>
              <a:rPr lang="en-US" altLang="ko-KR" sz="1200" b="1" dirty="0"/>
              <a:t>("</a:t>
            </a:r>
            <a:r>
              <a:rPr lang="ko-KR" altLang="en-US" sz="1200" b="1" dirty="0"/>
              <a:t>사과</a:t>
            </a:r>
            <a:r>
              <a:rPr lang="en-US" altLang="ko-KR" sz="1200" b="1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JRadioButton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pear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JRadioButton</a:t>
            </a:r>
            <a:r>
              <a:rPr lang="en-US" altLang="ko-KR" sz="1200" b="1" dirty="0"/>
              <a:t>("</a:t>
            </a:r>
            <a:r>
              <a:rPr lang="ko-KR" altLang="en-US" sz="1200" b="1" dirty="0"/>
              <a:t>배</a:t>
            </a:r>
            <a:r>
              <a:rPr lang="en-US" altLang="ko-KR" sz="1200" b="1" dirty="0"/>
              <a:t>", true);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JRadioButton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cherry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JRadioButton</a:t>
            </a:r>
            <a:r>
              <a:rPr lang="en-US" altLang="ko-KR" sz="1200" b="1" dirty="0"/>
              <a:t>("</a:t>
            </a:r>
            <a:r>
              <a:rPr lang="ko-KR" altLang="en-US" sz="1200" b="1" dirty="0"/>
              <a:t>체리</a:t>
            </a:r>
            <a:r>
              <a:rPr lang="en-US" altLang="ko-KR" sz="1200" b="1" dirty="0"/>
              <a:t>", </a:t>
            </a:r>
            <a:r>
              <a:rPr lang="en-US" altLang="ko-KR" sz="1200" b="1" dirty="0" err="1"/>
              <a:t>cherryIcon</a:t>
            </a:r>
            <a:r>
              <a:rPr lang="en-US" altLang="ko-KR" sz="1200" b="1" dirty="0" smtClean="0"/>
              <a:t>);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cherry.setBorderPainted</a:t>
            </a:r>
            <a:r>
              <a:rPr lang="en-US" altLang="ko-KR" sz="1200" dirty="0" smtClean="0"/>
              <a:t>(true);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cherry.setSelectedIcon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selectedCherryIcon</a:t>
            </a:r>
            <a:r>
              <a:rPr lang="en-US" altLang="ko-KR" sz="1200" dirty="0" smtClean="0"/>
              <a:t>);</a:t>
            </a:r>
            <a:endParaRPr lang="ko-KR" altLang="en-US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g.add</a:t>
            </a:r>
            <a:r>
              <a:rPr lang="en-US" altLang="ko-KR" sz="1200" dirty="0" smtClean="0"/>
              <a:t>(apple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g.add</a:t>
            </a:r>
            <a:r>
              <a:rPr lang="en-US" altLang="ko-KR" sz="1200" dirty="0" smtClean="0"/>
              <a:t>(pear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g.add</a:t>
            </a:r>
            <a:r>
              <a:rPr lang="en-US" altLang="ko-KR" sz="1200" dirty="0" smtClean="0"/>
              <a:t>(cherry</a:t>
            </a:r>
            <a:r>
              <a:rPr lang="en-US" altLang="ko-KR" sz="1200" dirty="0"/>
              <a:t>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(apple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(pear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(cherry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(250,150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RadioButtonEx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</p:txBody>
      </p:sp>
      <p:sp>
        <p:nvSpPr>
          <p:cNvPr id="12" name="직사각형 11"/>
          <p:cNvSpPr/>
          <p:nvPr/>
        </p:nvSpPr>
        <p:spPr>
          <a:xfrm>
            <a:off x="714348" y="1735140"/>
            <a:ext cx="2000264" cy="684000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3071802" y="1571612"/>
            <a:ext cx="8547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버튼 그룹</a:t>
            </a:r>
            <a:endParaRPr lang="en-US" altLang="ko-KR" sz="1200" dirty="0" smtClean="0"/>
          </a:p>
          <a:p>
            <a:r>
              <a:rPr lang="en-US" altLang="ko-KR" sz="1200" dirty="0" smtClean="0"/>
              <a:t>g</a:t>
            </a:r>
            <a:r>
              <a:rPr lang="ko-KR" altLang="en-US" sz="1200" dirty="0" smtClean="0"/>
              <a:t>에 속한</a:t>
            </a:r>
            <a:endParaRPr lang="en-US" altLang="ko-KR" sz="1200" dirty="0" smtClean="0"/>
          </a:p>
          <a:p>
            <a:r>
              <a:rPr lang="ko-KR" altLang="en-US" sz="1200" dirty="0" smtClean="0"/>
              <a:t>라디오</a:t>
            </a:r>
            <a:endParaRPr lang="en-US" altLang="ko-KR" sz="1200" dirty="0" smtClean="0"/>
          </a:p>
          <a:p>
            <a:r>
              <a:rPr lang="ko-KR" altLang="en-US" sz="1200" dirty="0" smtClean="0"/>
              <a:t>버튼들</a:t>
            </a:r>
            <a:endParaRPr lang="ko-KR" altLang="en-US" sz="1200" dirty="0"/>
          </a:p>
        </p:txBody>
      </p:sp>
      <p:sp>
        <p:nvSpPr>
          <p:cNvPr id="14" name="자유형 13"/>
          <p:cNvSpPr/>
          <p:nvPr/>
        </p:nvSpPr>
        <p:spPr>
          <a:xfrm>
            <a:off x="2704289" y="1870953"/>
            <a:ext cx="418290" cy="113490"/>
          </a:xfrm>
          <a:custGeom>
            <a:avLst/>
            <a:gdLst>
              <a:gd name="connsiteX0" fmla="*/ 418290 w 418290"/>
              <a:gd name="connsiteY0" fmla="*/ 16213 h 113490"/>
              <a:gd name="connsiteX1" fmla="*/ 136188 w 418290"/>
              <a:gd name="connsiteY1" fmla="*/ 16213 h 113490"/>
              <a:gd name="connsiteX2" fmla="*/ 0 w 418290"/>
              <a:gd name="connsiteY2" fmla="*/ 113490 h 113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8290" h="113490">
                <a:moveTo>
                  <a:pt x="418290" y="16213"/>
                </a:moveTo>
                <a:cubicBezTo>
                  <a:pt x="312096" y="8106"/>
                  <a:pt x="205903" y="0"/>
                  <a:pt x="136188" y="16213"/>
                </a:cubicBezTo>
                <a:cubicBezTo>
                  <a:pt x="66473" y="32426"/>
                  <a:pt x="33236" y="72958"/>
                  <a:pt x="0" y="11349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47521" y="2913234"/>
            <a:ext cx="2133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초기 상태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배가 선택된 상태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952092" y="5072074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체리가 선택된 상태</a:t>
            </a:r>
            <a:endParaRPr lang="ko-KR" altLang="en-US" sz="12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21" y="3584150"/>
            <a:ext cx="2363930" cy="143366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9822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107"/>
    </mc:Choice>
    <mc:Fallback xmlns="">
      <p:transition spd="slow" advTm="147107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기초적인 스윙</a:t>
            </a:r>
            <a:r>
              <a:rPr lang="en-US" altLang="ko-KR" smtClean="0"/>
              <a:t> </a:t>
            </a:r>
            <a:r>
              <a:rPr lang="ko-KR" altLang="en-US" smtClean="0"/>
              <a:t>컴포넌트와 상속 관계</a:t>
            </a:r>
            <a:endParaRPr lang="ko-KR" altLang="en-US"/>
          </a:p>
        </p:txBody>
      </p:sp>
      <p:sp>
        <p:nvSpPr>
          <p:cNvPr id="49" name="슬라이드 번호 개체 틀 4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06" y="1628800"/>
            <a:ext cx="8553450" cy="404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3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91"/>
    </mc:Choice>
    <mc:Fallback xmlns="">
      <p:transition spd="slow" advTm="15591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11-7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82464" y="3854301"/>
            <a:ext cx="599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초기화면</a:t>
            </a:r>
            <a:endParaRPr lang="ko-KR" alt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3854232" y="3854301"/>
            <a:ext cx="1154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"</a:t>
            </a:r>
            <a:r>
              <a:rPr lang="ko-KR" altLang="en-US" sz="1400" smtClean="0"/>
              <a:t>배</a:t>
            </a:r>
            <a:r>
              <a:rPr lang="en-US" altLang="ko-KR" sz="1400" smtClean="0"/>
              <a:t>"</a:t>
            </a:r>
            <a:r>
              <a:rPr lang="ko-KR" altLang="en-US" sz="1400" smtClean="0"/>
              <a:t>를 선택한 경우</a:t>
            </a:r>
            <a:endParaRPr lang="ko-KR" altLang="en-US" sz="1400"/>
          </a:p>
        </p:txBody>
      </p:sp>
      <p:sp>
        <p:nvSpPr>
          <p:cNvPr id="9" name="TextBox 8"/>
          <p:cNvSpPr txBox="1"/>
          <p:nvPr/>
        </p:nvSpPr>
        <p:spPr>
          <a:xfrm>
            <a:off x="6426000" y="3854301"/>
            <a:ext cx="1277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"</a:t>
            </a:r>
            <a:r>
              <a:rPr lang="ko-KR" altLang="en-US" sz="1400" dirty="0" smtClean="0"/>
              <a:t>사과</a:t>
            </a:r>
            <a:r>
              <a:rPr lang="en-US" altLang="ko-KR" sz="1400" dirty="0" smtClean="0"/>
              <a:t>"</a:t>
            </a:r>
            <a:r>
              <a:rPr lang="ko-KR" altLang="en-US" sz="1400" dirty="0" smtClean="0"/>
              <a:t>를 선택한 경우</a:t>
            </a:r>
            <a:endParaRPr lang="ko-KR" altLang="en-US" sz="1400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857" y="1844824"/>
            <a:ext cx="2363929" cy="193705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74" y="1844824"/>
            <a:ext cx="2363929" cy="193705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202" y="1844824"/>
            <a:ext cx="2363929" cy="193705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65531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690"/>
    </mc:Choice>
    <mc:Fallback xmlns="">
      <p:transition spd="slow" advTm="15769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슬라이드 번호 개체 틀 3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266700" y="116632"/>
            <a:ext cx="8820472" cy="679450"/>
          </a:xfrm>
        </p:spPr>
        <p:txBody>
          <a:bodyPr>
            <a:noAutofit/>
          </a:bodyPr>
          <a:lstStyle/>
          <a:p>
            <a:r>
              <a:rPr lang="ko-KR" altLang="en-US" sz="2000" dirty="0" smtClean="0"/>
              <a:t>예제 </a:t>
            </a:r>
            <a:r>
              <a:rPr lang="en-US" altLang="ko-KR" sz="2000" dirty="0" smtClean="0"/>
              <a:t>11-7 : </a:t>
            </a:r>
            <a:r>
              <a:rPr lang="en-US" altLang="ko-KR" sz="2000" dirty="0" err="1"/>
              <a:t>JRadioButton</a:t>
            </a:r>
            <a:r>
              <a:rPr lang="ko-KR" altLang="en-US" sz="2000" dirty="0"/>
              <a:t>과 </a:t>
            </a:r>
            <a:r>
              <a:rPr lang="en-US" altLang="ko-KR" sz="2000" dirty="0"/>
              <a:t>Item </a:t>
            </a:r>
            <a:r>
              <a:rPr lang="ko-KR" altLang="en-US" sz="2000" dirty="0"/>
              <a:t>이벤트를 이용하여 과일 사진 보여주기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004048" y="1124744"/>
            <a:ext cx="3888432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/>
              <a:t>	</a:t>
            </a:r>
            <a:r>
              <a:rPr lang="en-US" altLang="ko-KR" sz="1050" b="1" dirty="0"/>
              <a:t>class </a:t>
            </a:r>
            <a:r>
              <a:rPr lang="en-US" altLang="ko-KR" sz="1050" b="1" dirty="0" err="1"/>
              <a:t>MyItemListener</a:t>
            </a:r>
            <a:r>
              <a:rPr lang="en-US" altLang="ko-KR" sz="1050" b="1" dirty="0"/>
              <a:t> implements </a:t>
            </a:r>
            <a:r>
              <a:rPr lang="en-US" altLang="ko-KR" sz="1050" b="1" dirty="0" err="1"/>
              <a:t>ItemListener</a:t>
            </a:r>
            <a:r>
              <a:rPr lang="en-US" altLang="ko-KR" sz="1050" b="1" dirty="0"/>
              <a:t> </a:t>
            </a:r>
            <a:r>
              <a:rPr lang="en-US" altLang="ko-KR" sz="1050" dirty="0"/>
              <a:t>{</a:t>
            </a:r>
          </a:p>
          <a:p>
            <a:pPr defTabSz="180000"/>
            <a:r>
              <a:rPr lang="en-US" altLang="ko-KR" sz="1050" dirty="0" smtClean="0"/>
              <a:t>		public </a:t>
            </a:r>
            <a:r>
              <a:rPr lang="en-US" altLang="ko-KR" sz="1050" dirty="0"/>
              <a:t>void </a:t>
            </a:r>
            <a:r>
              <a:rPr lang="en-US" altLang="ko-KR" sz="1050" dirty="0" err="1"/>
              <a:t>itemStateChanged</a:t>
            </a:r>
            <a:r>
              <a:rPr lang="en-US" altLang="ko-KR" sz="1050" dirty="0"/>
              <a:t>(</a:t>
            </a:r>
            <a:r>
              <a:rPr lang="en-US" altLang="ko-KR" sz="1050" dirty="0" err="1"/>
              <a:t>ItemEvent</a:t>
            </a:r>
            <a:r>
              <a:rPr lang="en-US" altLang="ko-KR" sz="1050" dirty="0"/>
              <a:t> e) {</a:t>
            </a:r>
          </a:p>
          <a:p>
            <a:pPr defTabSz="180000"/>
            <a:r>
              <a:rPr lang="en-US" altLang="ko-KR" sz="1050" dirty="0" smtClean="0"/>
              <a:t>			</a:t>
            </a:r>
            <a:r>
              <a:rPr lang="en-US" altLang="ko-KR" sz="1050" b="1" dirty="0" smtClean="0"/>
              <a:t>if(</a:t>
            </a:r>
            <a:r>
              <a:rPr lang="en-US" altLang="ko-KR" sz="1050" b="1" dirty="0" err="1" smtClean="0"/>
              <a:t>e.getStateChange</a:t>
            </a:r>
            <a:r>
              <a:rPr lang="en-US" altLang="ko-KR" sz="1050" b="1" dirty="0"/>
              <a:t>() == </a:t>
            </a:r>
            <a:r>
              <a:rPr lang="en-US" altLang="ko-KR" sz="1050" b="1" dirty="0" err="1"/>
              <a:t>ItemEvent.DESELECTED</a:t>
            </a:r>
            <a:r>
              <a:rPr lang="en-US" altLang="ko-KR" sz="1050" dirty="0"/>
              <a:t>)</a:t>
            </a:r>
          </a:p>
          <a:p>
            <a:pPr defTabSz="180000"/>
            <a:r>
              <a:rPr lang="en-US" altLang="ko-KR" sz="1050" dirty="0" smtClean="0"/>
              <a:t>				return</a:t>
            </a:r>
            <a:r>
              <a:rPr lang="en-US" altLang="ko-KR" sz="1050" dirty="0"/>
              <a:t>; </a:t>
            </a:r>
          </a:p>
          <a:p>
            <a:pPr defTabSz="180000"/>
            <a:r>
              <a:rPr lang="en-US" altLang="ko-KR" sz="1050" dirty="0" smtClean="0"/>
              <a:t>			if(radio[0</a:t>
            </a:r>
            <a:r>
              <a:rPr lang="en-US" altLang="ko-KR" sz="1050" dirty="0"/>
              <a:t>].</a:t>
            </a:r>
            <a:r>
              <a:rPr lang="en-US" altLang="ko-KR" sz="1050" dirty="0" err="1"/>
              <a:t>isSelected</a:t>
            </a:r>
            <a:r>
              <a:rPr lang="en-US" altLang="ko-KR" sz="1050" dirty="0" smtClean="0"/>
              <a:t>())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				</a:t>
            </a:r>
            <a:r>
              <a:rPr lang="en-US" altLang="ko-KR" sz="1050" dirty="0" err="1" smtClean="0"/>
              <a:t>imageLabel.setIcon</a:t>
            </a:r>
            <a:r>
              <a:rPr lang="en-US" altLang="ko-KR" sz="1050" dirty="0" smtClean="0"/>
              <a:t>(image[0</a:t>
            </a:r>
            <a:r>
              <a:rPr lang="en-US" altLang="ko-KR" sz="1050" dirty="0"/>
              <a:t>]);</a:t>
            </a:r>
          </a:p>
          <a:p>
            <a:pPr defTabSz="180000"/>
            <a:r>
              <a:rPr lang="en-US" altLang="ko-KR" sz="1050" dirty="0" smtClean="0"/>
              <a:t>			else </a:t>
            </a:r>
            <a:r>
              <a:rPr lang="en-US" altLang="ko-KR" sz="1050" dirty="0"/>
              <a:t>if(radio[1].</a:t>
            </a:r>
            <a:r>
              <a:rPr lang="en-US" altLang="ko-KR" sz="1050" dirty="0" err="1"/>
              <a:t>isSelected</a:t>
            </a:r>
            <a:r>
              <a:rPr lang="en-US" altLang="ko-KR" sz="1050" dirty="0" smtClean="0"/>
              <a:t>())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				</a:t>
            </a:r>
            <a:r>
              <a:rPr lang="en-US" altLang="ko-KR" sz="1050" dirty="0" err="1" smtClean="0"/>
              <a:t>imageLabel.setIcon</a:t>
            </a:r>
            <a:r>
              <a:rPr lang="en-US" altLang="ko-KR" sz="1050" dirty="0" smtClean="0"/>
              <a:t>(image[1</a:t>
            </a:r>
            <a:r>
              <a:rPr lang="en-US" altLang="ko-KR" sz="1050" dirty="0"/>
              <a:t>]);</a:t>
            </a:r>
          </a:p>
          <a:p>
            <a:pPr defTabSz="180000"/>
            <a:r>
              <a:rPr lang="en-US" altLang="ko-KR" sz="1050" dirty="0" smtClean="0"/>
              <a:t>			else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				</a:t>
            </a:r>
            <a:r>
              <a:rPr lang="en-US" altLang="ko-KR" sz="1050" dirty="0" err="1" smtClean="0"/>
              <a:t>imageLabel.setIcon</a:t>
            </a:r>
            <a:r>
              <a:rPr lang="en-US" altLang="ko-KR" sz="1050" dirty="0" smtClean="0"/>
              <a:t>(image[2</a:t>
            </a:r>
            <a:r>
              <a:rPr lang="en-US" altLang="ko-KR" sz="1050" dirty="0"/>
              <a:t>]);</a:t>
            </a:r>
          </a:p>
          <a:p>
            <a:pPr defTabSz="180000"/>
            <a:r>
              <a:rPr lang="en-US" altLang="ko-KR" sz="1050" dirty="0" smtClean="0"/>
              <a:t>		}</a:t>
            </a:r>
            <a:endParaRPr lang="en-US" altLang="ko-KR" sz="1050" dirty="0"/>
          </a:p>
          <a:p>
            <a:pPr defTabSz="180000"/>
            <a:r>
              <a:rPr lang="en-US" altLang="ko-KR" sz="1050" dirty="0" smtClean="0"/>
              <a:t>	}</a:t>
            </a:r>
            <a:endParaRPr lang="en-US" altLang="ko-KR" sz="1050" dirty="0"/>
          </a:p>
          <a:p>
            <a:pPr defTabSz="180000"/>
            <a:r>
              <a:rPr lang="en-US" altLang="ko-KR" sz="1050" dirty="0" smtClean="0"/>
              <a:t>	public </a:t>
            </a:r>
            <a:r>
              <a:rPr lang="en-US" altLang="ko-KR" sz="1050" dirty="0"/>
              <a:t>static void main(String [] </a:t>
            </a:r>
            <a:r>
              <a:rPr lang="en-US" altLang="ko-KR" sz="1050" dirty="0" err="1"/>
              <a:t>args</a:t>
            </a:r>
            <a:r>
              <a:rPr lang="en-US" altLang="ko-KR" sz="1050" dirty="0"/>
              <a:t>) {</a:t>
            </a:r>
          </a:p>
          <a:p>
            <a:pPr defTabSz="180000"/>
            <a:r>
              <a:rPr lang="en-US" altLang="ko-KR" sz="1050" dirty="0" smtClean="0"/>
              <a:t>		new </a:t>
            </a:r>
            <a:r>
              <a:rPr lang="en-US" altLang="ko-KR" sz="1050" dirty="0" err="1"/>
              <a:t>RadioButtonItemEventEx</a:t>
            </a:r>
            <a:r>
              <a:rPr lang="en-US" altLang="ko-KR" sz="1050" dirty="0"/>
              <a:t>();</a:t>
            </a:r>
          </a:p>
          <a:p>
            <a:pPr defTabSz="180000"/>
            <a:r>
              <a:rPr lang="en-US" altLang="ko-KR" sz="1050" dirty="0" smtClean="0"/>
              <a:t>	}</a:t>
            </a:r>
            <a:endParaRPr lang="en-US" altLang="ko-KR" sz="1050" dirty="0"/>
          </a:p>
          <a:p>
            <a:pPr defTabSz="180000"/>
            <a:r>
              <a:rPr lang="en-US" altLang="ko-KR" sz="1050" dirty="0"/>
              <a:t>}</a:t>
            </a:r>
            <a:endParaRPr lang="ko-KR" altLang="en-US" sz="1050" dirty="0"/>
          </a:p>
        </p:txBody>
      </p:sp>
      <p:sp>
        <p:nvSpPr>
          <p:cNvPr id="5" name="직사각형 4"/>
          <p:cNvSpPr/>
          <p:nvPr/>
        </p:nvSpPr>
        <p:spPr>
          <a:xfrm>
            <a:off x="467544" y="724336"/>
            <a:ext cx="4464496" cy="60170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javax.swing</a:t>
            </a:r>
            <a:r>
              <a:rPr lang="en-US" altLang="ko-KR" sz="1100" dirty="0"/>
              <a:t>.*;</a:t>
            </a:r>
          </a:p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java.awt.event</a:t>
            </a:r>
            <a:r>
              <a:rPr lang="en-US" altLang="ko-KR" sz="1100" dirty="0"/>
              <a:t>.*;</a:t>
            </a:r>
          </a:p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java.awt</a:t>
            </a:r>
            <a:r>
              <a:rPr lang="en-US" altLang="ko-KR" sz="1100" dirty="0" smtClean="0"/>
              <a:t>.*;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b="1" dirty="0" smtClean="0"/>
              <a:t>public </a:t>
            </a:r>
            <a:r>
              <a:rPr lang="en-US" altLang="ko-KR" sz="1100" b="1" dirty="0"/>
              <a:t>class </a:t>
            </a:r>
            <a:r>
              <a:rPr lang="en-US" altLang="ko-KR" sz="1100" b="1" dirty="0" err="1"/>
              <a:t>RadioButtonItemEventEx</a:t>
            </a:r>
            <a:r>
              <a:rPr lang="en-US" altLang="ko-KR" sz="1100" b="1" dirty="0"/>
              <a:t> extends </a:t>
            </a:r>
            <a:r>
              <a:rPr lang="en-US" altLang="ko-KR" sz="1100" b="1" dirty="0" err="1"/>
              <a:t>JFrame</a:t>
            </a:r>
            <a:r>
              <a:rPr lang="en-US" altLang="ko-KR" sz="1100" b="1" dirty="0"/>
              <a:t>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b="1" dirty="0" smtClean="0"/>
              <a:t>private </a:t>
            </a:r>
            <a:r>
              <a:rPr lang="en-US" altLang="ko-KR" sz="1100" b="1" dirty="0" err="1"/>
              <a:t>JRadioButton</a:t>
            </a:r>
            <a:r>
              <a:rPr lang="en-US" altLang="ko-KR" sz="1100" b="1" dirty="0"/>
              <a:t> [] radio = new </a:t>
            </a:r>
            <a:r>
              <a:rPr lang="en-US" altLang="ko-KR" sz="1100" b="1" dirty="0" err="1"/>
              <a:t>JRadioButton</a:t>
            </a:r>
            <a:r>
              <a:rPr lang="en-US" altLang="ko-KR" sz="1100" b="1" dirty="0"/>
              <a:t> [3</a:t>
            </a:r>
            <a:r>
              <a:rPr lang="en-US" altLang="ko-KR" sz="1100" b="1" dirty="0" smtClean="0"/>
              <a:t>];</a:t>
            </a:r>
            <a:endParaRPr lang="ko-KR" altLang="en-US" sz="1100" b="1" dirty="0"/>
          </a:p>
          <a:p>
            <a:pPr defTabSz="180000"/>
            <a:r>
              <a:rPr lang="en-US" altLang="ko-KR" sz="1100" dirty="0" smtClean="0"/>
              <a:t>	private </a:t>
            </a:r>
            <a:r>
              <a:rPr lang="en-US" altLang="ko-KR" sz="1100" dirty="0"/>
              <a:t>String [] text = {"</a:t>
            </a:r>
            <a:r>
              <a:rPr lang="ko-KR" altLang="en-US" sz="1100" dirty="0"/>
              <a:t>사과</a:t>
            </a:r>
            <a:r>
              <a:rPr lang="en-US" altLang="ko-KR" sz="1100" dirty="0"/>
              <a:t>", "</a:t>
            </a:r>
            <a:r>
              <a:rPr lang="ko-KR" altLang="en-US" sz="1100" dirty="0"/>
              <a:t>배</a:t>
            </a:r>
            <a:r>
              <a:rPr lang="en-US" altLang="ko-KR" sz="1100" dirty="0"/>
              <a:t>", "</a:t>
            </a:r>
            <a:r>
              <a:rPr lang="ko-KR" altLang="en-US" sz="1100" dirty="0"/>
              <a:t>체리</a:t>
            </a:r>
            <a:r>
              <a:rPr lang="en-US" altLang="ko-KR" sz="1100" dirty="0" smtClean="0"/>
              <a:t>"};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private </a:t>
            </a:r>
            <a:r>
              <a:rPr lang="en-US" altLang="ko-KR" sz="1100" dirty="0" err="1"/>
              <a:t>ImageIcon</a:t>
            </a:r>
            <a:r>
              <a:rPr lang="en-US" altLang="ko-KR" sz="1100" dirty="0"/>
              <a:t> [] image = </a:t>
            </a:r>
            <a:r>
              <a:rPr lang="en-US" altLang="ko-KR" sz="1100" dirty="0" smtClean="0"/>
              <a:t>{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						new </a:t>
            </a:r>
            <a:r>
              <a:rPr lang="en-US" altLang="ko-KR" sz="1100" dirty="0" err="1"/>
              <a:t>ImageIcon</a:t>
            </a:r>
            <a:r>
              <a:rPr lang="en-US" altLang="ko-KR" sz="1100" dirty="0"/>
              <a:t>("images/apple.jpg"),</a:t>
            </a:r>
          </a:p>
          <a:p>
            <a:pPr defTabSz="180000"/>
            <a:r>
              <a:rPr lang="en-US" altLang="ko-KR" sz="1100" dirty="0" smtClean="0"/>
              <a:t>							new </a:t>
            </a:r>
            <a:r>
              <a:rPr lang="en-US" altLang="ko-KR" sz="1100" dirty="0" err="1"/>
              <a:t>ImageIcon</a:t>
            </a:r>
            <a:r>
              <a:rPr lang="en-US" altLang="ko-KR" sz="1100" dirty="0"/>
              <a:t>("images/pear.jpg"),</a:t>
            </a:r>
          </a:p>
          <a:p>
            <a:pPr defTabSz="180000"/>
            <a:r>
              <a:rPr lang="en-US" altLang="ko-KR" sz="1100" dirty="0" smtClean="0"/>
              <a:t>							new </a:t>
            </a:r>
            <a:r>
              <a:rPr lang="en-US" altLang="ko-KR" sz="1100" dirty="0" err="1"/>
              <a:t>ImageIcon</a:t>
            </a:r>
            <a:r>
              <a:rPr lang="en-US" altLang="ko-KR" sz="1100" dirty="0"/>
              <a:t>("images/cherry.jpg")};</a:t>
            </a:r>
          </a:p>
          <a:p>
            <a:pPr defTabSz="180000"/>
            <a:r>
              <a:rPr lang="en-US" altLang="ko-KR" sz="1100" dirty="0" smtClean="0"/>
              <a:t>	private</a:t>
            </a:r>
            <a:r>
              <a:rPr lang="ko-KR" altLang="en-US" sz="1100" dirty="0" smtClean="0"/>
              <a:t> </a:t>
            </a:r>
            <a:r>
              <a:rPr lang="en-US" altLang="ko-KR" sz="1100" dirty="0" err="1" smtClean="0"/>
              <a:t>JLabel</a:t>
            </a:r>
            <a:r>
              <a:rPr lang="en-US" altLang="ko-KR" sz="1100" dirty="0" smtClean="0"/>
              <a:t> </a:t>
            </a:r>
            <a:r>
              <a:rPr lang="en-US" altLang="ko-KR" sz="1100" dirty="0" err="1"/>
              <a:t>imageLabel</a:t>
            </a:r>
            <a:r>
              <a:rPr lang="en-US" altLang="ko-KR" sz="1100" dirty="0"/>
              <a:t> = new </a:t>
            </a:r>
            <a:r>
              <a:rPr lang="en-US" altLang="ko-KR" sz="1100" dirty="0" err="1"/>
              <a:t>JLabel</a:t>
            </a:r>
            <a:r>
              <a:rPr lang="en-US" altLang="ko-KR" sz="1100" dirty="0" smtClean="0"/>
              <a:t>();</a:t>
            </a:r>
          </a:p>
          <a:p>
            <a:pPr defTabSz="180000"/>
            <a:endParaRPr lang="ko-KR" altLang="en-US" sz="1100" dirty="0"/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 err="1"/>
              <a:t>RadioButtonItemEventEx</a:t>
            </a:r>
            <a:r>
              <a:rPr lang="en-US" altLang="ko-KR" sz="1100" dirty="0"/>
              <a:t>() {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setTitle</a:t>
            </a:r>
            <a:r>
              <a:rPr lang="en-US" altLang="ko-KR" sz="1100" dirty="0"/>
              <a:t>("</a:t>
            </a:r>
            <a:r>
              <a:rPr lang="ko-KR" altLang="en-US" sz="1100" dirty="0"/>
              <a:t>라디오버튼 </a:t>
            </a:r>
            <a:r>
              <a:rPr lang="en-US" altLang="ko-KR" sz="1100" dirty="0"/>
              <a:t>Item Event </a:t>
            </a:r>
            <a:r>
              <a:rPr lang="ko-KR" altLang="en-US" sz="1100" dirty="0"/>
              <a:t>예제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setDefaultCloseOperation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JFrame.EXIT_ON_CLOSE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 smtClean="0"/>
              <a:t>		Container </a:t>
            </a:r>
            <a:r>
              <a:rPr lang="en-US" altLang="ko-KR" sz="1100" dirty="0"/>
              <a:t>c = </a:t>
            </a:r>
            <a:r>
              <a:rPr lang="en-US" altLang="ko-KR" sz="1100" dirty="0" err="1"/>
              <a:t>getContentPane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c.setLayout</a:t>
            </a:r>
            <a:r>
              <a:rPr lang="en-US" altLang="ko-KR" sz="1100" dirty="0" smtClean="0"/>
              <a:t>(new </a:t>
            </a:r>
            <a:r>
              <a:rPr lang="en-US" altLang="ko-KR" sz="1100" dirty="0" err="1"/>
              <a:t>BorderLayout</a:t>
            </a:r>
            <a:r>
              <a:rPr lang="en-US" altLang="ko-KR" sz="1100" dirty="0"/>
              <a:t>());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JPanel</a:t>
            </a:r>
            <a:r>
              <a:rPr lang="en-US" altLang="ko-KR" sz="1100" dirty="0" smtClean="0"/>
              <a:t> </a:t>
            </a:r>
            <a:r>
              <a:rPr lang="en-US" altLang="ko-KR" sz="1100" dirty="0" err="1"/>
              <a:t>radioPanel</a:t>
            </a:r>
            <a:r>
              <a:rPr lang="en-US" altLang="ko-KR" sz="1100" dirty="0"/>
              <a:t> = new </a:t>
            </a:r>
            <a:r>
              <a:rPr lang="en-US" altLang="ko-KR" sz="1100" dirty="0" err="1"/>
              <a:t>JPanel</a:t>
            </a:r>
            <a:r>
              <a:rPr lang="en-US" altLang="ko-KR" sz="1100" dirty="0"/>
              <a:t>(); 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radioPanel.setBackground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Color.GRAY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ButtonGroup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g = new </a:t>
            </a:r>
            <a:r>
              <a:rPr lang="en-US" altLang="ko-KR" sz="1100" dirty="0" err="1"/>
              <a:t>ButtonGroup</a:t>
            </a:r>
            <a:r>
              <a:rPr lang="en-US" altLang="ko-KR" sz="1100" dirty="0"/>
              <a:t>(); </a:t>
            </a:r>
            <a:endParaRPr lang="ko-KR" altLang="en-US" sz="1100" dirty="0"/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	for(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=0;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&lt;</a:t>
            </a:r>
            <a:r>
              <a:rPr lang="en-US" altLang="ko-KR" sz="1100" dirty="0" err="1"/>
              <a:t>radio.length</a:t>
            </a:r>
            <a:r>
              <a:rPr lang="en-US" altLang="ko-KR" sz="1100" dirty="0"/>
              <a:t>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++) </a:t>
            </a:r>
            <a:r>
              <a:rPr lang="en-US" altLang="ko-KR" sz="1100" dirty="0" smtClean="0"/>
              <a:t>{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b="1" dirty="0" smtClean="0"/>
              <a:t>radio[</a:t>
            </a:r>
            <a:r>
              <a:rPr lang="en-US" altLang="ko-KR" sz="1100" b="1" dirty="0" err="1" smtClean="0"/>
              <a:t>i</a:t>
            </a:r>
            <a:r>
              <a:rPr lang="en-US" altLang="ko-KR" sz="1100" b="1" dirty="0"/>
              <a:t>] = new </a:t>
            </a:r>
            <a:r>
              <a:rPr lang="en-US" altLang="ko-KR" sz="1100" b="1" dirty="0" err="1"/>
              <a:t>JRadioButton</a:t>
            </a:r>
            <a:r>
              <a:rPr lang="en-US" altLang="ko-KR" sz="1100" b="1" dirty="0"/>
              <a:t>(text[</a:t>
            </a:r>
            <a:r>
              <a:rPr lang="en-US" altLang="ko-KR" sz="1100" b="1" dirty="0" err="1"/>
              <a:t>i</a:t>
            </a:r>
            <a:r>
              <a:rPr lang="en-US" altLang="ko-KR" sz="1100" b="1" dirty="0" smtClean="0"/>
              <a:t>]);</a:t>
            </a:r>
            <a:endParaRPr lang="ko-KR" altLang="en-US" sz="1100" b="1" dirty="0"/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g.add</a:t>
            </a:r>
            <a:r>
              <a:rPr lang="en-US" altLang="ko-KR" sz="1100" dirty="0" smtClean="0"/>
              <a:t>(radio[</a:t>
            </a:r>
            <a:r>
              <a:rPr lang="en-US" altLang="ko-KR" sz="1100" dirty="0" err="1" smtClean="0"/>
              <a:t>i</a:t>
            </a:r>
            <a:r>
              <a:rPr lang="en-US" altLang="ko-KR" sz="1100" dirty="0" smtClean="0"/>
              <a:t>]);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radioPanel.add</a:t>
            </a:r>
            <a:r>
              <a:rPr lang="en-US" altLang="ko-KR" sz="1100" dirty="0" smtClean="0"/>
              <a:t>(radio[</a:t>
            </a:r>
            <a:r>
              <a:rPr lang="en-US" altLang="ko-KR" sz="1100" dirty="0" err="1" smtClean="0"/>
              <a:t>i</a:t>
            </a:r>
            <a:r>
              <a:rPr lang="en-US" altLang="ko-KR" sz="1100" dirty="0" smtClean="0"/>
              <a:t>]);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		</a:t>
            </a:r>
            <a:r>
              <a:rPr lang="en-US" altLang="ko-KR" sz="1100" b="1" dirty="0" smtClean="0"/>
              <a:t>radio[</a:t>
            </a:r>
            <a:r>
              <a:rPr lang="en-US" altLang="ko-KR" sz="1100" b="1" dirty="0" err="1" smtClean="0"/>
              <a:t>i</a:t>
            </a:r>
            <a:r>
              <a:rPr lang="en-US" altLang="ko-KR" sz="1100" b="1" dirty="0"/>
              <a:t>].</a:t>
            </a:r>
            <a:r>
              <a:rPr lang="en-US" altLang="ko-KR" sz="1100" b="1" dirty="0" err="1"/>
              <a:t>addItemListener</a:t>
            </a:r>
            <a:r>
              <a:rPr lang="en-US" altLang="ko-KR" sz="1100" b="1" dirty="0"/>
              <a:t>(new </a:t>
            </a:r>
            <a:r>
              <a:rPr lang="en-US" altLang="ko-KR" sz="1100" b="1" dirty="0" err="1"/>
              <a:t>MyItemListener</a:t>
            </a:r>
            <a:r>
              <a:rPr lang="en-US" altLang="ko-KR" sz="1100" b="1" dirty="0" smtClean="0"/>
              <a:t>());</a:t>
            </a:r>
            <a:endParaRPr lang="ko-KR" altLang="en-US" sz="1100" b="1" dirty="0"/>
          </a:p>
          <a:p>
            <a:pPr defTabSz="180000"/>
            <a:r>
              <a:rPr lang="en-US" altLang="ko-KR" sz="1100" dirty="0" smtClean="0"/>
              <a:t>		}</a:t>
            </a:r>
            <a:endParaRPr lang="en-US" altLang="ko-KR" sz="1100" dirty="0"/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smtClean="0"/>
              <a:t>radio[2</a:t>
            </a:r>
            <a:r>
              <a:rPr lang="en-US" altLang="ko-KR" sz="1100" b="1" dirty="0"/>
              <a:t>].</a:t>
            </a:r>
            <a:r>
              <a:rPr lang="en-US" altLang="ko-KR" sz="1100" b="1" dirty="0" err="1"/>
              <a:t>setSelected</a:t>
            </a:r>
            <a:r>
              <a:rPr lang="en-US" altLang="ko-KR" sz="1100" b="1" dirty="0"/>
              <a:t>(true); </a:t>
            </a:r>
            <a:endParaRPr lang="en-US" altLang="ko-KR" sz="1100" b="1" dirty="0" smtClean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	</a:t>
            </a:r>
            <a:r>
              <a:rPr lang="en-US" altLang="ko-KR" sz="1100" dirty="0" err="1" smtClean="0"/>
              <a:t>c.add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radioPanel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BorderLayout.NORTH</a:t>
            </a:r>
            <a:r>
              <a:rPr lang="en-US" altLang="ko-KR" sz="1100" dirty="0"/>
              <a:t>); 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c.add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imageLabel</a:t>
            </a:r>
            <a:r>
              <a:rPr lang="en-US" altLang="ko-KR" sz="1100" dirty="0"/>
              <a:t>, </a:t>
            </a:r>
            <a:r>
              <a:rPr lang="en-US" altLang="ko-KR" sz="1100" dirty="0" err="1"/>
              <a:t>BorderLayout.CENTER</a:t>
            </a:r>
            <a:r>
              <a:rPr lang="en-US" altLang="ko-KR" sz="1100" dirty="0" smtClean="0"/>
              <a:t>);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imageLabel.setHorizontalAlignment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SwingConstants.CENTER</a:t>
            </a:r>
            <a:r>
              <a:rPr lang="en-US" altLang="ko-KR" sz="1100" dirty="0"/>
              <a:t>); 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setSize</a:t>
            </a:r>
            <a:r>
              <a:rPr lang="en-US" altLang="ko-KR" sz="1100" dirty="0" smtClean="0"/>
              <a:t>(250,200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setVisible</a:t>
            </a:r>
            <a:r>
              <a:rPr lang="en-US" altLang="ko-KR" sz="1100" dirty="0" smtClean="0"/>
              <a:t>(true);</a:t>
            </a:r>
          </a:p>
          <a:p>
            <a:pPr defTabSz="180000"/>
            <a:r>
              <a:rPr lang="en-US" altLang="ko-KR" sz="1100" dirty="0" smtClean="0"/>
              <a:t>	}</a:t>
            </a:r>
            <a:endParaRPr lang="en-US" altLang="ko-KR" sz="1100" dirty="0"/>
          </a:p>
        </p:txBody>
      </p:sp>
      <p:sp>
        <p:nvSpPr>
          <p:cNvPr id="38" name="모서리가 둥근 사각형 설명선 37"/>
          <p:cNvSpPr/>
          <p:nvPr/>
        </p:nvSpPr>
        <p:spPr>
          <a:xfrm>
            <a:off x="5220072" y="5373216"/>
            <a:ext cx="1605053" cy="783193"/>
          </a:xfrm>
          <a:prstGeom prst="wedgeRoundRectCallout">
            <a:avLst>
              <a:gd name="adj1" fmla="val -216438"/>
              <a:gd name="adj2" fmla="val -211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dirty="0" err="1" smtClean="0"/>
              <a:t>setSelected</a:t>
            </a:r>
            <a:r>
              <a:rPr lang="en-US" altLang="ko-KR" sz="1000" dirty="0" smtClean="0"/>
              <a:t>(true) </a:t>
            </a:r>
            <a:r>
              <a:rPr lang="ko-KR" altLang="en-US" sz="1000" dirty="0" smtClean="0"/>
              <a:t>호출로 인해 </a:t>
            </a:r>
            <a:r>
              <a:rPr lang="en-US" altLang="ko-KR" sz="1000" dirty="0" smtClean="0"/>
              <a:t>Item </a:t>
            </a:r>
            <a:r>
              <a:rPr lang="ko-KR" altLang="en-US" sz="1000" dirty="0" smtClean="0"/>
              <a:t>이벤트가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발생하</a:t>
            </a:r>
            <a:r>
              <a:rPr lang="ko-KR" altLang="en-US" sz="1000" dirty="0"/>
              <a:t>며</a:t>
            </a:r>
            <a:r>
              <a:rPr lang="ko-KR" altLang="en-US" sz="1000" dirty="0" smtClean="0"/>
              <a:t> 해당하는 이미지 출력됨</a:t>
            </a:r>
            <a:endParaRPr lang="en-US" altLang="ko-KR" sz="1000" dirty="0" smtClean="0"/>
          </a:p>
        </p:txBody>
      </p:sp>
    </p:spTree>
    <p:extLst>
      <p:ext uri="{BB962C8B-B14F-4D97-AF65-F5344CB8AC3E}">
        <p14:creationId xmlns:p14="http://schemas.microsoft.com/office/powerpoint/2010/main" val="249331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7689"/>
    </mc:Choice>
    <mc:Fallback xmlns="">
      <p:transition spd="slow" advTm="667689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JTextField, </a:t>
            </a:r>
            <a:r>
              <a:rPr lang="ko-KR" altLang="en-US" smtClean="0"/>
              <a:t>텍스트필드 컴포넌트</a:t>
            </a:r>
            <a:r>
              <a:rPr lang="en-US" altLang="ko-KR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JTextField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텍스트필드란</a:t>
            </a:r>
            <a:r>
              <a:rPr lang="en-US" altLang="ko-KR" dirty="0" smtClean="0"/>
              <a:t>?</a:t>
            </a:r>
          </a:p>
          <a:p>
            <a:pPr lvl="2"/>
            <a:r>
              <a:rPr lang="ko-KR" altLang="en-US" dirty="0" smtClean="0"/>
              <a:t>한</a:t>
            </a:r>
            <a:r>
              <a:rPr lang="en-US" altLang="ko-KR" dirty="0" smtClean="0"/>
              <a:t> </a:t>
            </a:r>
            <a:r>
              <a:rPr lang="ko-KR" altLang="en-US" dirty="0" smtClean="0"/>
              <a:t>줄 짜리 텍스트</a:t>
            </a:r>
            <a:r>
              <a:rPr lang="en-US" altLang="ko-KR" dirty="0" smtClean="0"/>
              <a:t>(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)</a:t>
            </a:r>
            <a:r>
              <a:rPr lang="ko-KR" altLang="en-US" dirty="0" smtClean="0"/>
              <a:t> 입력 창을 구현한 컴포넌트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텍스트 입력 도중 </a:t>
            </a:r>
            <a:r>
              <a:rPr lang="en-US" altLang="ko-KR" dirty="0" smtClean="0"/>
              <a:t>&lt;Enter&gt;</a:t>
            </a:r>
            <a:r>
              <a:rPr lang="ko-KR" altLang="en-US" dirty="0" smtClean="0"/>
              <a:t>키가 입력되면 </a:t>
            </a:r>
            <a:r>
              <a:rPr lang="en-US" altLang="ko-KR" dirty="0" smtClean="0"/>
              <a:t>Action </a:t>
            </a:r>
            <a:r>
              <a:rPr lang="ko-KR" altLang="en-US" dirty="0" smtClean="0"/>
              <a:t>이벤트 발생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입력 가능한 문자 개수와 입력 창의 크기는 서로 다름</a:t>
            </a:r>
            <a:endParaRPr lang="en-US" altLang="ko-KR" dirty="0" smtClean="0"/>
          </a:p>
          <a:p>
            <a:r>
              <a:rPr lang="ko-KR" altLang="en-US" dirty="0" err="1" smtClean="0"/>
              <a:t>생성자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645024"/>
            <a:ext cx="7022679" cy="152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1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856"/>
    </mc:Choice>
    <mc:Fallback xmlns="">
      <p:transition spd="slow" advTm="69856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11-8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간단한 텍스트 필드 만들기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23528" y="1507378"/>
            <a:ext cx="4676530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javax.swing</a:t>
            </a:r>
            <a:r>
              <a:rPr lang="en-US" altLang="ko-KR" sz="1100" dirty="0"/>
              <a:t>.*;</a:t>
            </a:r>
          </a:p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java.awt</a:t>
            </a:r>
            <a:r>
              <a:rPr lang="en-US" altLang="ko-KR" sz="1100" dirty="0" smtClean="0"/>
              <a:t>.*;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b="1" dirty="0"/>
              <a:t>public class </a:t>
            </a:r>
            <a:r>
              <a:rPr lang="en-US" altLang="ko-KR" sz="1100" b="1" dirty="0" err="1"/>
              <a:t>TextFieldEx</a:t>
            </a:r>
            <a:r>
              <a:rPr lang="en-US" altLang="ko-KR" sz="1100" b="1" dirty="0"/>
              <a:t> extends </a:t>
            </a:r>
            <a:r>
              <a:rPr lang="en-US" altLang="ko-KR" sz="1100" b="1" dirty="0" err="1"/>
              <a:t>JFrame</a:t>
            </a:r>
            <a:r>
              <a:rPr lang="en-US" altLang="ko-KR" sz="1100" b="1" dirty="0"/>
              <a:t>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 err="1"/>
              <a:t>TextFieldEx</a:t>
            </a:r>
            <a:r>
              <a:rPr lang="en-US" altLang="ko-KR" sz="1100" dirty="0"/>
              <a:t>() {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setTitle</a:t>
            </a:r>
            <a:r>
              <a:rPr lang="en-US" altLang="ko-KR" sz="1100" dirty="0"/>
              <a:t>("</a:t>
            </a:r>
            <a:r>
              <a:rPr lang="ko-KR" altLang="en-US" sz="1100" dirty="0"/>
              <a:t>텍스트필드 만들기 예제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setDefaultCloseOperation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JFrame.EXIT_ON_CLOSE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 smtClean="0"/>
              <a:t>		Container </a:t>
            </a:r>
            <a:r>
              <a:rPr lang="en-US" altLang="ko-KR" sz="1100" dirty="0"/>
              <a:t>c = </a:t>
            </a:r>
            <a:r>
              <a:rPr lang="en-US" altLang="ko-KR" sz="1100" dirty="0" err="1"/>
              <a:t>getContentPane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c.setLayout</a:t>
            </a:r>
            <a:r>
              <a:rPr lang="en-US" altLang="ko-KR" sz="1100" dirty="0" smtClean="0"/>
              <a:t>(new </a:t>
            </a:r>
            <a:r>
              <a:rPr lang="en-US" altLang="ko-KR" sz="1100" dirty="0" err="1"/>
              <a:t>FlowLayout</a:t>
            </a:r>
            <a:r>
              <a:rPr lang="en-US" altLang="ko-KR" sz="1100" dirty="0"/>
              <a:t>());</a:t>
            </a:r>
          </a:p>
          <a:p>
            <a:pPr defTabSz="180000"/>
            <a:r>
              <a:rPr lang="en-US" altLang="ko-KR" sz="1100" dirty="0" smtClean="0"/>
              <a:t>		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c.add</a:t>
            </a:r>
            <a:r>
              <a:rPr lang="en-US" altLang="ko-KR" sz="1100" dirty="0" smtClean="0"/>
              <a:t>(new </a:t>
            </a:r>
            <a:r>
              <a:rPr lang="en-US" altLang="ko-KR" sz="1100" dirty="0" err="1"/>
              <a:t>JLabel</a:t>
            </a:r>
            <a:r>
              <a:rPr lang="en-US" altLang="ko-KR" sz="1100" dirty="0"/>
              <a:t>("</a:t>
            </a:r>
            <a:r>
              <a:rPr lang="ko-KR" altLang="en-US" sz="1100" dirty="0"/>
              <a:t>이름 </a:t>
            </a:r>
            <a:r>
              <a:rPr lang="en-US" altLang="ko-KR" sz="1100" dirty="0"/>
              <a:t>"));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c.add</a:t>
            </a:r>
            <a:r>
              <a:rPr lang="en-US" altLang="ko-KR" sz="1100" dirty="0" smtClean="0"/>
              <a:t>(</a:t>
            </a:r>
            <a:r>
              <a:rPr lang="en-US" altLang="ko-KR" sz="1100" b="1" dirty="0" smtClean="0"/>
              <a:t>new </a:t>
            </a:r>
            <a:r>
              <a:rPr lang="en-US" altLang="ko-KR" sz="1100" b="1" dirty="0" err="1"/>
              <a:t>JTextField</a:t>
            </a:r>
            <a:r>
              <a:rPr lang="en-US" altLang="ko-KR" sz="1100" b="1" dirty="0"/>
              <a:t>(20</a:t>
            </a:r>
            <a:r>
              <a:rPr lang="en-US" altLang="ko-KR" sz="1100" b="1" dirty="0" smtClean="0"/>
              <a:t>)</a:t>
            </a:r>
            <a:r>
              <a:rPr lang="en-US" altLang="ko-KR" sz="1100" dirty="0" smtClean="0"/>
              <a:t>);</a:t>
            </a:r>
            <a:endParaRPr lang="en-US" altLang="ko-KR" sz="1100" dirty="0"/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c.add</a:t>
            </a:r>
            <a:r>
              <a:rPr lang="en-US" altLang="ko-KR" sz="1100" dirty="0" smtClean="0"/>
              <a:t>(new </a:t>
            </a:r>
            <a:r>
              <a:rPr lang="en-US" altLang="ko-KR" sz="1100" dirty="0" err="1"/>
              <a:t>JLabel</a:t>
            </a:r>
            <a:r>
              <a:rPr lang="en-US" altLang="ko-KR" sz="1100" dirty="0"/>
              <a:t>("</a:t>
            </a:r>
            <a:r>
              <a:rPr lang="ko-KR" altLang="en-US" sz="1100" dirty="0"/>
              <a:t>학과 </a:t>
            </a:r>
            <a:r>
              <a:rPr lang="en-US" altLang="ko-KR" sz="1100" dirty="0"/>
              <a:t>"));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c.add</a:t>
            </a:r>
            <a:r>
              <a:rPr lang="en-US" altLang="ko-KR" sz="1100" dirty="0" smtClean="0"/>
              <a:t>(</a:t>
            </a:r>
            <a:r>
              <a:rPr lang="en-US" altLang="ko-KR" sz="1100" b="1" dirty="0" smtClean="0"/>
              <a:t>new </a:t>
            </a:r>
            <a:r>
              <a:rPr lang="en-US" altLang="ko-KR" sz="1100" b="1" dirty="0" err="1"/>
              <a:t>JTextField</a:t>
            </a:r>
            <a:r>
              <a:rPr lang="en-US" altLang="ko-KR" sz="1100" b="1" dirty="0"/>
              <a:t>("</a:t>
            </a:r>
            <a:r>
              <a:rPr lang="ko-KR" altLang="en-US" sz="1100" b="1" dirty="0"/>
              <a:t>컴퓨터공학과 </a:t>
            </a:r>
            <a:r>
              <a:rPr lang="en-US" altLang="ko-KR" sz="1100" b="1" dirty="0"/>
              <a:t>", 20</a:t>
            </a:r>
            <a:r>
              <a:rPr lang="en-US" altLang="ko-KR" sz="1100" b="1" dirty="0" smtClean="0"/>
              <a:t>)</a:t>
            </a:r>
            <a:r>
              <a:rPr lang="en-US" altLang="ko-KR" sz="1100" dirty="0" smtClean="0"/>
              <a:t>);</a:t>
            </a:r>
            <a:endParaRPr lang="en-US" altLang="ko-KR" sz="1100" dirty="0"/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c.add</a:t>
            </a:r>
            <a:r>
              <a:rPr lang="en-US" altLang="ko-KR" sz="1100" dirty="0" smtClean="0"/>
              <a:t>(new </a:t>
            </a:r>
            <a:r>
              <a:rPr lang="en-US" altLang="ko-KR" sz="1100" dirty="0" err="1"/>
              <a:t>JLabel</a:t>
            </a:r>
            <a:r>
              <a:rPr lang="en-US" altLang="ko-KR" sz="1100" dirty="0"/>
              <a:t>("</a:t>
            </a:r>
            <a:r>
              <a:rPr lang="ko-KR" altLang="en-US" sz="1100" dirty="0"/>
              <a:t>주소 </a:t>
            </a:r>
            <a:r>
              <a:rPr lang="en-US" altLang="ko-KR" sz="1100" dirty="0"/>
              <a:t>"));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c.add</a:t>
            </a:r>
            <a:r>
              <a:rPr lang="en-US" altLang="ko-KR" sz="1100" dirty="0" smtClean="0"/>
              <a:t>(</a:t>
            </a:r>
            <a:r>
              <a:rPr lang="en-US" altLang="ko-KR" sz="1100" b="1" dirty="0" smtClean="0"/>
              <a:t>new </a:t>
            </a:r>
            <a:r>
              <a:rPr lang="en-US" altLang="ko-KR" sz="1100" b="1" dirty="0" err="1"/>
              <a:t>JTextField</a:t>
            </a:r>
            <a:r>
              <a:rPr lang="en-US" altLang="ko-KR" sz="1100" b="1" dirty="0"/>
              <a:t>("</a:t>
            </a:r>
            <a:r>
              <a:rPr lang="ko-KR" altLang="en-US" sz="1100" b="1" dirty="0"/>
              <a:t>서울시 </a:t>
            </a:r>
            <a:r>
              <a:rPr lang="en-US" altLang="ko-KR" sz="1100" b="1" dirty="0"/>
              <a:t>...", 20</a:t>
            </a:r>
            <a:r>
              <a:rPr lang="en-US" altLang="ko-KR" sz="1100" b="1" dirty="0" smtClean="0"/>
              <a:t>)</a:t>
            </a:r>
            <a:r>
              <a:rPr lang="en-US" altLang="ko-KR" sz="1100" dirty="0" smtClean="0"/>
              <a:t>);</a:t>
            </a:r>
            <a:endParaRPr lang="en-US" altLang="ko-KR" sz="1100" dirty="0"/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	</a:t>
            </a:r>
            <a:r>
              <a:rPr lang="en-US" altLang="ko-KR" sz="1100" dirty="0" err="1" smtClean="0"/>
              <a:t>setSize</a:t>
            </a:r>
            <a:r>
              <a:rPr lang="en-US" altLang="ko-KR" sz="1100" dirty="0" smtClean="0"/>
              <a:t>(300,150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setVisible</a:t>
            </a:r>
            <a:r>
              <a:rPr lang="en-US" altLang="ko-KR" sz="1100" dirty="0" smtClean="0"/>
              <a:t>(true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 smtClean="0"/>
              <a:t>	}</a:t>
            </a:r>
            <a:endParaRPr lang="en-US" altLang="ko-KR" sz="1100" dirty="0"/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/>
              <a:t>static void main(String 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pPr defTabSz="180000"/>
            <a:r>
              <a:rPr lang="en-US" altLang="ko-KR" sz="1100" dirty="0" smtClean="0"/>
              <a:t>		new </a:t>
            </a:r>
            <a:r>
              <a:rPr lang="en-US" altLang="ko-KR" sz="1100" dirty="0" err="1"/>
              <a:t>TextFieldEx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 smtClean="0"/>
              <a:t>	}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12792" y="3330954"/>
            <a:ext cx="11659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초기화면</a:t>
            </a:r>
            <a:endParaRPr lang="ko-KR" alt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6004191" y="5389964"/>
            <a:ext cx="2314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사용자가 입력한 경우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702" y="1790119"/>
            <a:ext cx="2996728" cy="149836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701" y="3879806"/>
            <a:ext cx="2996728" cy="149836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4209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518"/>
    </mc:Choice>
    <mc:Fallback xmlns="">
      <p:transition spd="slow" advTm="129518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JTextField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주요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문자열 편집 불가능하게 하기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JTextField.setEditable</a:t>
            </a:r>
            <a:r>
              <a:rPr lang="en-US" altLang="ko-KR" dirty="0" smtClean="0"/>
              <a:t>(false);</a:t>
            </a:r>
          </a:p>
          <a:p>
            <a:r>
              <a:rPr lang="ko-KR" altLang="en-US" dirty="0" smtClean="0"/>
              <a:t>입력 창에 문자열 출력</a:t>
            </a:r>
            <a:endParaRPr lang="en-US" altLang="ko-KR" dirty="0" smtClean="0"/>
          </a:p>
          <a:p>
            <a:pPr lvl="1"/>
            <a:r>
              <a:rPr lang="en-US" altLang="ko-KR" dirty="0" err="1"/>
              <a:t>JTextField.setText</a:t>
            </a:r>
            <a:r>
              <a:rPr lang="en-US" altLang="ko-KR" dirty="0"/>
              <a:t>("</a:t>
            </a:r>
            <a:r>
              <a:rPr lang="en-US" altLang="ko-KR" dirty="0" smtClean="0"/>
              <a:t>hello</a:t>
            </a:r>
            <a:r>
              <a:rPr lang="en-US" altLang="ko-KR" dirty="0"/>
              <a:t>");</a:t>
            </a:r>
            <a:endParaRPr lang="en-US" altLang="ko-KR" dirty="0" smtClean="0"/>
          </a:p>
          <a:p>
            <a:r>
              <a:rPr lang="ko-KR" altLang="en-US" dirty="0" smtClean="0"/>
              <a:t>문자열의 폰트 지정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JTextField.setFont</a:t>
            </a:r>
            <a:r>
              <a:rPr lang="en-US" altLang="ko-KR" dirty="0" smtClean="0"/>
              <a:t>(new Font("</a:t>
            </a:r>
            <a:r>
              <a:rPr lang="ko-KR" altLang="en-US" dirty="0" smtClean="0"/>
              <a:t>고딕체</a:t>
            </a:r>
            <a:r>
              <a:rPr lang="en-US" altLang="ko-KR" dirty="0"/>
              <a:t>", </a:t>
            </a:r>
            <a:r>
              <a:rPr lang="en-US" altLang="ko-KR" dirty="0" err="1" smtClean="0"/>
              <a:t>Font.ITALIC</a:t>
            </a:r>
            <a:r>
              <a:rPr lang="en-US" altLang="ko-KR" dirty="0" smtClean="0"/>
              <a:t>, 20);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15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834"/>
    </mc:Choice>
    <mc:Fallback xmlns="">
      <p:transition spd="slow" advTm="71834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TextArea, </a:t>
            </a:r>
            <a:r>
              <a:rPr lang="ko-KR" altLang="en-US" smtClean="0"/>
              <a:t>텍스트영역</a:t>
            </a:r>
            <a:r>
              <a:rPr lang="en-US" altLang="ko-KR" smtClean="0"/>
              <a:t> </a:t>
            </a:r>
            <a:r>
              <a:rPr lang="ko-KR" altLang="en-US" smtClean="0"/>
              <a:t>컴포넌트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JTextArea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텍스트영역이란</a:t>
            </a:r>
            <a:r>
              <a:rPr lang="en-US" altLang="ko-KR" dirty="0" smtClean="0"/>
              <a:t>?</a:t>
            </a:r>
          </a:p>
          <a:p>
            <a:pPr lvl="2"/>
            <a:r>
              <a:rPr lang="ko-KR" altLang="en-US" dirty="0" smtClean="0"/>
              <a:t>여러 줄을 입력할 수 있는 텍스트 입력 창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JScrollPane</a:t>
            </a:r>
            <a:r>
              <a:rPr lang="en-US" altLang="ko-KR" dirty="0" smtClean="0"/>
              <a:t> </a:t>
            </a:r>
            <a:r>
              <a:rPr lang="ko-KR" altLang="en-US" dirty="0" smtClean="0"/>
              <a:t>컴포넌트에 삽입하면 </a:t>
            </a:r>
            <a:r>
              <a:rPr lang="ko-KR" altLang="en-US" dirty="0" err="1" smtClean="0"/>
              <a:t>스크롤바</a:t>
            </a:r>
            <a:r>
              <a:rPr lang="ko-KR" altLang="en-US" dirty="0" smtClean="0"/>
              <a:t> 지원됨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생성자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809904"/>
            <a:ext cx="6758977" cy="149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8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296"/>
    </mc:Choice>
    <mc:Fallback xmlns="">
      <p:transition spd="slow" advTm="45296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스크롤 가능한 텍스트영역 만들기</a:t>
            </a:r>
            <a:endParaRPr lang="ko-KR" alt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1393511" y="1601299"/>
            <a:ext cx="6670940" cy="2567526"/>
            <a:chOff x="1393511" y="1601299"/>
            <a:chExt cx="6670940" cy="256752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7111" y="1601299"/>
              <a:ext cx="2623961" cy="1772648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3511" y="1601299"/>
              <a:ext cx="2623961" cy="1772648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8" name="오른쪽 중괄호 7"/>
            <p:cNvSpPr/>
            <p:nvPr/>
          </p:nvSpPr>
          <p:spPr>
            <a:xfrm>
              <a:off x="3802873" y="1834412"/>
              <a:ext cx="285752" cy="1222857"/>
            </a:xfrm>
            <a:prstGeom prst="rightBrace">
              <a:avLst>
                <a:gd name="adj1" fmla="val 58333"/>
                <a:gd name="adj2" fmla="val 50000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95928" y="2291951"/>
              <a:ext cx="4074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</a:rPr>
                <a:t>7 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줄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10" name="오른쪽 중괄호 9"/>
            <p:cNvSpPr/>
            <p:nvPr/>
          </p:nvSpPr>
          <p:spPr>
            <a:xfrm rot="5400000">
              <a:off x="2562616" y="2200014"/>
              <a:ext cx="285752" cy="2000264"/>
            </a:xfrm>
            <a:prstGeom prst="rightBrace">
              <a:avLst>
                <a:gd name="adj1" fmla="val 58333"/>
                <a:gd name="adj2" fmla="val 50000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339752" y="3343023"/>
              <a:ext cx="6303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rgbClr val="C00000"/>
                  </a:solidFill>
                </a:rPr>
                <a:t>20 </a:t>
              </a:r>
              <a:r>
                <a:rPr lang="ko-KR" altLang="en-US" sz="1400" dirty="0" smtClean="0">
                  <a:solidFill>
                    <a:srgbClr val="C00000"/>
                  </a:solidFill>
                </a:rPr>
                <a:t>문자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579110" y="3861048"/>
              <a:ext cx="23302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new </a:t>
              </a:r>
              <a:r>
                <a:rPr lang="en-US" altLang="ko-KR" sz="1400" dirty="0" err="1" smtClean="0"/>
                <a:t>JTextArea</a:t>
              </a:r>
              <a:r>
                <a:rPr lang="en-US" altLang="ko-KR" sz="1400" dirty="0" smtClean="0"/>
                <a:t>(“hello”, 7, 20);</a:t>
              </a:r>
              <a:endParaRPr lang="ko-KR" altLang="en-US" sz="1400" dirty="0"/>
            </a:p>
          </p:txBody>
        </p:sp>
        <p:sp>
          <p:nvSpPr>
            <p:cNvPr id="15" name="자유형 14"/>
            <p:cNvSpPr/>
            <p:nvPr/>
          </p:nvSpPr>
          <p:spPr>
            <a:xfrm>
              <a:off x="3236690" y="2834544"/>
              <a:ext cx="259080" cy="1098511"/>
            </a:xfrm>
            <a:custGeom>
              <a:avLst/>
              <a:gdLst>
                <a:gd name="connsiteX0" fmla="*/ 91440 w 259080"/>
                <a:gd name="connsiteY0" fmla="*/ 762000 h 762000"/>
                <a:gd name="connsiteX1" fmla="*/ 243840 w 259080"/>
                <a:gd name="connsiteY1" fmla="*/ 508000 h 762000"/>
                <a:gd name="connsiteX2" fmla="*/ 0 w 259080"/>
                <a:gd name="connsiteY2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9080" h="762000">
                  <a:moveTo>
                    <a:pt x="91440" y="762000"/>
                  </a:moveTo>
                  <a:cubicBezTo>
                    <a:pt x="175260" y="698500"/>
                    <a:pt x="259080" y="635000"/>
                    <a:pt x="243840" y="508000"/>
                  </a:cubicBezTo>
                  <a:cubicBezTo>
                    <a:pt x="228600" y="381000"/>
                    <a:pt x="114300" y="190500"/>
                    <a:pt x="0" y="0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503412" y="3861048"/>
              <a:ext cx="35610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new </a:t>
              </a:r>
              <a:r>
                <a:rPr lang="en-US" altLang="ko-KR" sz="1400" dirty="0" err="1" smtClean="0"/>
                <a:t>JScrollPane</a:t>
              </a:r>
              <a:r>
                <a:rPr lang="en-US" altLang="ko-KR" sz="1400" dirty="0" smtClean="0"/>
                <a:t>(new </a:t>
              </a:r>
              <a:r>
                <a:rPr lang="en-US" altLang="ko-KR" sz="1400" dirty="0" err="1" smtClean="0"/>
                <a:t>JTextArea</a:t>
              </a:r>
              <a:r>
                <a:rPr lang="en-US" altLang="ko-KR" sz="1400" dirty="0" smtClean="0"/>
                <a:t>(“hello”, 7, 20));</a:t>
              </a:r>
              <a:endParaRPr lang="ko-KR" altLang="en-US" sz="1400" dirty="0"/>
            </a:p>
          </p:txBody>
        </p:sp>
        <p:sp>
          <p:nvSpPr>
            <p:cNvPr id="19" name="자유형 18"/>
            <p:cNvSpPr/>
            <p:nvPr/>
          </p:nvSpPr>
          <p:spPr>
            <a:xfrm flipH="1">
              <a:off x="4932040" y="2466912"/>
              <a:ext cx="576064" cy="1548024"/>
            </a:xfrm>
            <a:custGeom>
              <a:avLst/>
              <a:gdLst>
                <a:gd name="connsiteX0" fmla="*/ 91440 w 259080"/>
                <a:gd name="connsiteY0" fmla="*/ 762000 h 762000"/>
                <a:gd name="connsiteX1" fmla="*/ 243840 w 259080"/>
                <a:gd name="connsiteY1" fmla="*/ 508000 h 762000"/>
                <a:gd name="connsiteX2" fmla="*/ 0 w 259080"/>
                <a:gd name="connsiteY2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9080" h="762000">
                  <a:moveTo>
                    <a:pt x="91440" y="762000"/>
                  </a:moveTo>
                  <a:cubicBezTo>
                    <a:pt x="175260" y="698500"/>
                    <a:pt x="259080" y="635000"/>
                    <a:pt x="243840" y="508000"/>
                  </a:cubicBezTo>
                  <a:cubicBezTo>
                    <a:pt x="228600" y="381000"/>
                    <a:pt x="114300" y="190500"/>
                    <a:pt x="0" y="0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38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371"/>
    </mc:Choice>
    <mc:Fallback xmlns="">
      <p:transition spd="slow" advTm="80371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80235" y="348542"/>
            <a:ext cx="3867152" cy="679450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11-9 : </a:t>
            </a:r>
            <a:r>
              <a:rPr lang="en-US" altLang="ko-KR" dirty="0" err="1" smtClean="0"/>
              <a:t>JTextArea</a:t>
            </a:r>
            <a:r>
              <a:rPr lang="en-US" altLang="ko-KR" dirty="0" smtClean="0"/>
              <a:t> </a:t>
            </a:r>
            <a:br>
              <a:rPr lang="en-US" altLang="ko-KR" dirty="0" smtClean="0"/>
            </a:br>
            <a:r>
              <a:rPr lang="ko-KR" altLang="en-US" dirty="0" smtClean="0"/>
              <a:t>컴포넌트 생성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034593" y="627757"/>
            <a:ext cx="4392488" cy="60016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TextAreaEx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private </a:t>
            </a:r>
            <a:r>
              <a:rPr lang="en-US" altLang="ko-KR" sz="1200" b="1" dirty="0" err="1"/>
              <a:t>JTextField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tf</a:t>
            </a:r>
            <a:r>
              <a:rPr lang="en-US" altLang="ko-KR" sz="1200" b="1" dirty="0"/>
              <a:t> = new </a:t>
            </a:r>
            <a:r>
              <a:rPr lang="en-US" altLang="ko-KR" sz="1200" b="1" dirty="0" err="1"/>
              <a:t>JTextField</a:t>
            </a:r>
            <a:r>
              <a:rPr lang="en-US" altLang="ko-KR" sz="1200" b="1" dirty="0"/>
              <a:t>(20);</a:t>
            </a:r>
          </a:p>
          <a:p>
            <a:pPr defTabSz="180000"/>
            <a:r>
              <a:rPr lang="en-US" altLang="ko-KR" sz="1200" b="1" dirty="0" smtClean="0"/>
              <a:t>	private </a:t>
            </a:r>
            <a:r>
              <a:rPr lang="en-US" altLang="ko-KR" sz="1200" b="1" dirty="0" err="1"/>
              <a:t>JTextArea</a:t>
            </a:r>
            <a:r>
              <a:rPr lang="en-US" altLang="ko-KR" sz="1200" b="1" dirty="0"/>
              <a:t> ta = new </a:t>
            </a:r>
            <a:r>
              <a:rPr lang="en-US" altLang="ko-KR" sz="1200" b="1" dirty="0" err="1"/>
              <a:t>JTextArea</a:t>
            </a:r>
            <a:r>
              <a:rPr lang="en-US" altLang="ko-KR" sz="1200" b="1" dirty="0"/>
              <a:t>(7, 20);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 err="1"/>
              <a:t>TextAreaEx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ko-KR" altLang="en-US" sz="1200" dirty="0"/>
              <a:t>텍스트영역 만들기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 smtClean="0"/>
              <a:t>		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("</a:t>
            </a:r>
            <a:r>
              <a:rPr lang="ko-KR" altLang="en-US" sz="1200" dirty="0"/>
              <a:t>입력 후 </a:t>
            </a:r>
            <a:r>
              <a:rPr lang="en-US" altLang="ko-KR" sz="1200" dirty="0"/>
              <a:t>&lt;Enter&gt; </a:t>
            </a:r>
            <a:r>
              <a:rPr lang="ko-KR" altLang="en-US" sz="1200" dirty="0"/>
              <a:t>키를 입력하세요</a:t>
            </a:r>
            <a:r>
              <a:rPr lang="en-US" altLang="ko-KR" sz="1200" dirty="0"/>
              <a:t>"));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tf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	</a:t>
            </a:r>
            <a:r>
              <a:rPr lang="en-US" altLang="ko-KR" sz="1200" b="1" dirty="0" err="1" smtClean="0"/>
              <a:t>c.add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/>
              <a:t>JScrollPane</a:t>
            </a:r>
            <a:r>
              <a:rPr lang="en-US" altLang="ko-KR" sz="1200" b="1" dirty="0"/>
              <a:t>(ta));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tf.addActionListener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/>
              <a:t>ActionListener</a:t>
            </a:r>
            <a:r>
              <a:rPr lang="en-US" altLang="ko-KR" sz="1200" b="1" dirty="0"/>
              <a:t>() {</a:t>
            </a:r>
          </a:p>
          <a:p>
            <a:pPr defTabSz="180000"/>
            <a:r>
              <a:rPr lang="en-US" altLang="ko-KR" sz="1200" dirty="0" smtClean="0"/>
              <a:t>			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actionPerformed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ActionEvent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dirty="0" err="1" smtClean="0"/>
              <a:t>JTextField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t = (</a:t>
            </a:r>
            <a:r>
              <a:rPr lang="en-US" altLang="ko-KR" sz="1200" dirty="0" err="1"/>
              <a:t>JTextField</a:t>
            </a:r>
            <a:r>
              <a:rPr lang="en-US" altLang="ko-KR" sz="1200" dirty="0"/>
              <a:t>)</a:t>
            </a:r>
            <a:r>
              <a:rPr lang="en-US" altLang="ko-KR" sz="1200" dirty="0" err="1"/>
              <a:t>e.getSource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b="1" dirty="0" err="1" smtClean="0"/>
              <a:t>ta.append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t.getText</a:t>
            </a:r>
            <a:r>
              <a:rPr lang="en-US" altLang="ko-KR" sz="1200" b="1" dirty="0"/>
              <a:t>() + "\n</a:t>
            </a:r>
            <a:r>
              <a:rPr lang="en-US" altLang="ko-KR" sz="1200" b="1" dirty="0" smtClean="0"/>
              <a:t>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t.setText</a:t>
            </a:r>
            <a:r>
              <a:rPr lang="en-US" altLang="ko-KR" sz="1200" dirty="0" smtClean="0"/>
              <a:t>("");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});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(300,300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TextAreaEx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31178" y="2780928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초기화면</a:t>
            </a:r>
            <a:endParaRPr lang="ko-KR" alt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43609" y="5457812"/>
            <a:ext cx="286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텍스트필드에 입력하고</a:t>
            </a:r>
          </a:p>
          <a:p>
            <a:r>
              <a:rPr lang="en-US" altLang="ko-KR" sz="1200" dirty="0"/>
              <a:t>&lt;Enter&gt; </a:t>
            </a:r>
            <a:r>
              <a:rPr lang="ko-KR" altLang="en-US" sz="1200" dirty="0"/>
              <a:t>키를 </a:t>
            </a:r>
            <a:r>
              <a:rPr lang="ko-KR" altLang="en-US" sz="1200" dirty="0" smtClean="0"/>
              <a:t>누르면 텍스트필드에</a:t>
            </a:r>
            <a:endParaRPr lang="en-US" altLang="ko-KR" sz="1200" dirty="0" smtClean="0"/>
          </a:p>
          <a:p>
            <a:r>
              <a:rPr lang="ko-KR" altLang="en-US" sz="1200" dirty="0" smtClean="0"/>
              <a:t>입력한 문자열을 텍스트 </a:t>
            </a:r>
            <a:r>
              <a:rPr lang="ko-KR" altLang="en-US" sz="1200" dirty="0" err="1" smtClean="0"/>
              <a:t>영역창에</a:t>
            </a:r>
            <a:r>
              <a:rPr lang="ko-KR" altLang="en-US" sz="1200" dirty="0" smtClean="0"/>
              <a:t> 추가</a:t>
            </a:r>
            <a:endParaRPr lang="en-US" altLang="ko-KR" sz="12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6828057" y="4797152"/>
            <a:ext cx="1560367" cy="612934"/>
          </a:xfrm>
          <a:prstGeom prst="wedgeRoundRectCallout">
            <a:avLst>
              <a:gd name="adj1" fmla="val -80374"/>
              <a:gd name="adj2" fmla="val -6664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&lt;Enter&gt;</a:t>
            </a:r>
            <a:r>
              <a:rPr lang="ko-KR" altLang="en-US" sz="1000" dirty="0" smtClean="0"/>
              <a:t>키가 입력되면 </a:t>
            </a:r>
            <a:r>
              <a:rPr lang="en-US" altLang="ko-KR" sz="1000" dirty="0" err="1" smtClean="0"/>
              <a:t>tf</a:t>
            </a:r>
            <a:r>
              <a:rPr lang="ko-KR" altLang="en-US" sz="1000" dirty="0" smtClean="0"/>
              <a:t>에 입력된 문자열을</a:t>
            </a:r>
            <a:endParaRPr lang="en-US" altLang="ko-KR" sz="1000" dirty="0" smtClean="0"/>
          </a:p>
          <a:p>
            <a:r>
              <a:rPr lang="en-US" altLang="ko-KR" sz="1000" dirty="0" smtClean="0"/>
              <a:t>ta</a:t>
            </a:r>
            <a:r>
              <a:rPr lang="ko-KR" altLang="en-US" sz="1000" dirty="0" smtClean="0"/>
              <a:t> </a:t>
            </a:r>
            <a:r>
              <a:rPr lang="ko-KR" altLang="en-US" sz="1000" dirty="0"/>
              <a:t>끝에 </a:t>
            </a:r>
            <a:r>
              <a:rPr lang="ko-KR" altLang="en-US" sz="1000" dirty="0" smtClean="0"/>
              <a:t>추가</a:t>
            </a:r>
            <a:endParaRPr lang="en-US" altLang="ko-KR" sz="10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15" y="1247064"/>
            <a:ext cx="1945463" cy="199737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10" y="3429000"/>
            <a:ext cx="1945463" cy="199737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2069559" y="3837056"/>
            <a:ext cx="1599024" cy="442674"/>
          </a:xfrm>
          <a:prstGeom prst="wedgeRoundRectCallout">
            <a:avLst>
              <a:gd name="adj1" fmla="val -102481"/>
              <a:gd name="adj2" fmla="val -4534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 smtClean="0"/>
              <a:t>&lt;Enter&gt; </a:t>
            </a:r>
            <a:r>
              <a:rPr lang="ko-KR" altLang="en-US" sz="1000" dirty="0" smtClean="0"/>
              <a:t>키를 입력하면</a:t>
            </a:r>
            <a:endParaRPr lang="en-US" altLang="ko-KR" sz="1000" dirty="0" smtClean="0"/>
          </a:p>
          <a:p>
            <a:r>
              <a:rPr lang="en-US" altLang="ko-KR" sz="1000" dirty="0" smtClean="0"/>
              <a:t>Action </a:t>
            </a:r>
            <a:r>
              <a:rPr lang="ko-KR" altLang="en-US" sz="1000" dirty="0" smtClean="0"/>
              <a:t>이벤트 발생</a:t>
            </a:r>
            <a:endParaRPr lang="en-US" altLang="ko-KR" sz="1000" dirty="0" smtClean="0"/>
          </a:p>
        </p:txBody>
      </p:sp>
      <p:sp>
        <p:nvSpPr>
          <p:cNvPr id="10" name="자유형 9"/>
          <p:cNvSpPr/>
          <p:nvPr/>
        </p:nvSpPr>
        <p:spPr>
          <a:xfrm>
            <a:off x="3635896" y="3963970"/>
            <a:ext cx="822983" cy="113102"/>
          </a:xfrm>
          <a:custGeom>
            <a:avLst/>
            <a:gdLst>
              <a:gd name="connsiteX0" fmla="*/ 0 w 1187778"/>
              <a:gd name="connsiteY0" fmla="*/ 0 h 95850"/>
              <a:gd name="connsiteX1" fmla="*/ 1187777 w 1187778"/>
              <a:gd name="connsiteY1" fmla="*/ 89555 h 95850"/>
              <a:gd name="connsiteX2" fmla="*/ 9427 w 1187778"/>
              <a:gd name="connsiteY2" fmla="*/ 70701 h 9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7778" h="95850">
                <a:moveTo>
                  <a:pt x="0" y="0"/>
                </a:moveTo>
                <a:lnTo>
                  <a:pt x="1187777" y="89555"/>
                </a:lnTo>
                <a:cubicBezTo>
                  <a:pt x="1189348" y="101339"/>
                  <a:pt x="134332" y="97410"/>
                  <a:pt x="9427" y="70701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44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2025"/>
    </mc:Choice>
    <mc:Fallback xmlns="">
      <p:transition spd="slow" advTm="362025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JList</a:t>
            </a:r>
            <a:r>
              <a:rPr lang="en-US" altLang="ko-KR" dirty="0" smtClean="0"/>
              <a:t>&lt;E&gt;,</a:t>
            </a:r>
            <a:r>
              <a:rPr lang="ko-KR" altLang="en-US" dirty="0" smtClean="0"/>
              <a:t> 리스트 컴포넌트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JList</a:t>
            </a:r>
            <a:r>
              <a:rPr lang="en-US" altLang="ko-KR" dirty="0"/>
              <a:t>&lt;E&gt;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리스트 컴포넌트란</a:t>
            </a:r>
            <a:r>
              <a:rPr lang="en-US" altLang="ko-KR" dirty="0" smtClean="0"/>
              <a:t>?</a:t>
            </a:r>
          </a:p>
          <a:p>
            <a:pPr lvl="2"/>
            <a:r>
              <a:rPr lang="ko-KR" altLang="en-US" dirty="0" smtClean="0"/>
              <a:t>여러 개의 아이템을 리스트 형식으로 </a:t>
            </a:r>
            <a:endParaRPr lang="en-US" altLang="ko-KR" dirty="0" smtClean="0"/>
          </a:p>
          <a:p>
            <a:pPr marL="685800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보여주고 선택하는 컴포넌트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JComboBox</a:t>
            </a:r>
            <a:r>
              <a:rPr lang="en-US" altLang="ko-KR" dirty="0" smtClean="0"/>
              <a:t>&lt;E&gt;</a:t>
            </a:r>
            <a:r>
              <a:rPr lang="ko-KR" altLang="en-US" dirty="0" smtClean="0"/>
              <a:t>와 기본적으로 같은 기능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JScrollPane</a:t>
            </a:r>
            <a:r>
              <a:rPr lang="ko-KR" altLang="en-US" dirty="0" smtClean="0"/>
              <a:t>에 </a:t>
            </a:r>
            <a:r>
              <a:rPr lang="en-US" altLang="ko-KR" dirty="0" err="1" smtClean="0"/>
              <a:t>Jlist</a:t>
            </a:r>
            <a:r>
              <a:rPr lang="en-US" altLang="ko-KR" dirty="0" smtClean="0"/>
              <a:t>&lt;E&gt;</a:t>
            </a:r>
            <a:r>
              <a:rPr lang="ko-KR" altLang="en-US" dirty="0" smtClean="0"/>
              <a:t>를 삽입하여 스크롤 가능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JList</a:t>
            </a:r>
            <a:r>
              <a:rPr lang="en-US" altLang="ko-KR" dirty="0" smtClean="0"/>
              <a:t>&lt;E&gt;</a:t>
            </a:r>
          </a:p>
          <a:p>
            <a:pPr lvl="2"/>
            <a:r>
              <a:rPr lang="en-US" altLang="ko-KR" dirty="0" smtClean="0"/>
              <a:t>JDK7</a:t>
            </a:r>
            <a:r>
              <a:rPr lang="ko-KR" altLang="en-US" dirty="0" smtClean="0"/>
              <a:t>부터 </a:t>
            </a:r>
            <a:r>
              <a:rPr lang="ko-KR" altLang="en-US" dirty="0" err="1" smtClean="0"/>
              <a:t>제네릭</a:t>
            </a:r>
            <a:r>
              <a:rPr lang="ko-KR" altLang="en-US" dirty="0" smtClean="0"/>
              <a:t> 리스트로 바뀜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&lt;</a:t>
            </a:r>
            <a:r>
              <a:rPr lang="en-US" altLang="ko-KR" dirty="0"/>
              <a:t>E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에 지정된 타입의 객체만 저장하는 리스트</a:t>
            </a:r>
            <a:endParaRPr lang="en-US" altLang="ko-KR" dirty="0" smtClean="0"/>
          </a:p>
          <a:p>
            <a:r>
              <a:rPr lang="ko-KR" altLang="en-US" dirty="0" err="1" smtClean="0"/>
              <a:t>생성자</a:t>
            </a:r>
            <a:endParaRPr lang="en-US" altLang="ko-KR" dirty="0" smtClean="0"/>
          </a:p>
          <a:p>
            <a:pPr lvl="2"/>
            <a:endParaRPr lang="ko-KR" altLang="en-US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5156249"/>
            <a:ext cx="6930480" cy="1009055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5897334" y="1389947"/>
            <a:ext cx="2627835" cy="2961274"/>
            <a:chOff x="5897334" y="1389947"/>
            <a:chExt cx="2627835" cy="296127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88224" y="1746903"/>
              <a:ext cx="1246057" cy="260431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8" name="직사각형 7"/>
            <p:cNvSpPr/>
            <p:nvPr/>
          </p:nvSpPr>
          <p:spPr>
            <a:xfrm>
              <a:off x="5897334" y="1389947"/>
              <a:ext cx="262783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00" dirty="0" err="1" smtClean="0">
                  <a:latin typeface="+mn-ea"/>
                </a:rPr>
                <a:t>JList</a:t>
              </a:r>
              <a:r>
                <a:rPr lang="en-US" altLang="ko-KR" sz="1400" dirty="0" smtClean="0">
                  <a:latin typeface="+mn-ea"/>
                </a:rPr>
                <a:t>&lt;String&gt;</a:t>
              </a:r>
              <a:r>
                <a:rPr lang="ko-KR" altLang="en-US" sz="1400" dirty="0" smtClean="0">
                  <a:latin typeface="+mn-ea"/>
                </a:rPr>
                <a:t>의 </a:t>
              </a:r>
              <a:r>
                <a:rPr lang="ko-KR" altLang="en-US" sz="1400" dirty="0">
                  <a:latin typeface="+mn-ea"/>
                </a:rPr>
                <a:t>문자열 리스트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47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72"/>
    </mc:Choice>
    <mc:Fallback xmlns="">
      <p:transition spd="slow" advTm="20172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ko-KR" altLang="en-US" dirty="0" smtClean="0"/>
              <a:t>리스트를 생성하는 방법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242924" y="1271574"/>
            <a:ext cx="4975593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 smtClean="0"/>
              <a:t>String [] fruits= {"apple", "banana", "kiwi", "mango", "pear", "peach", </a:t>
            </a:r>
          </a:p>
          <a:p>
            <a:r>
              <a:rPr lang="en-US" altLang="ko-KR" sz="1200" dirty="0" smtClean="0"/>
              <a:t>	"berry", "strawberry", "blackberry"};</a:t>
            </a:r>
          </a:p>
          <a:p>
            <a:r>
              <a:rPr lang="en-US" altLang="ko-KR" sz="1200" b="1" dirty="0" err="1" smtClean="0"/>
              <a:t>JList</a:t>
            </a:r>
            <a:r>
              <a:rPr lang="en-US" altLang="ko-KR" sz="1200" b="1" dirty="0" smtClean="0"/>
              <a:t>&lt;String&gt; </a:t>
            </a:r>
            <a:r>
              <a:rPr lang="en-US" altLang="ko-KR" sz="1200" dirty="0" err="1" smtClean="0"/>
              <a:t>strList</a:t>
            </a:r>
            <a:r>
              <a:rPr lang="en-US" altLang="ko-KR" sz="1200" dirty="0" smtClean="0"/>
              <a:t> = </a:t>
            </a:r>
            <a:r>
              <a:rPr lang="en-US" altLang="ko-KR" sz="1200" b="1" dirty="0" smtClean="0"/>
              <a:t>new </a:t>
            </a:r>
            <a:r>
              <a:rPr lang="en-US" altLang="ko-KR" sz="1200" b="1" dirty="0" err="1" smtClean="0"/>
              <a:t>JList</a:t>
            </a:r>
            <a:r>
              <a:rPr lang="en-US" altLang="ko-KR" sz="1200" b="1" dirty="0"/>
              <a:t>&lt;String</a:t>
            </a:r>
            <a:r>
              <a:rPr lang="en-US" altLang="ko-KR" sz="1200" b="1" dirty="0" smtClean="0"/>
              <a:t>&gt;(fruits);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1314362" y="2486020"/>
            <a:ext cx="3329646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Vector v = new Vector();</a:t>
            </a:r>
          </a:p>
          <a:p>
            <a:r>
              <a:rPr lang="en-US" altLang="ko-KR" sz="1200" dirty="0" err="1" smtClean="0"/>
              <a:t>v.add</a:t>
            </a:r>
            <a:r>
              <a:rPr lang="en-US" altLang="ko-KR" sz="1200" dirty="0" smtClean="0"/>
              <a:t>("apple");</a:t>
            </a:r>
          </a:p>
          <a:p>
            <a:r>
              <a:rPr lang="en-US" altLang="ko-KR" sz="1200" dirty="0" err="1" smtClean="0"/>
              <a:t>v.add</a:t>
            </a:r>
            <a:r>
              <a:rPr lang="en-US" altLang="ko-KR" sz="1200" dirty="0" smtClean="0"/>
              <a:t>("banana");</a:t>
            </a:r>
          </a:p>
          <a:p>
            <a:r>
              <a:rPr lang="en-US" altLang="ko-KR" sz="1200" dirty="0" err="1" smtClean="0"/>
              <a:t>v.add</a:t>
            </a:r>
            <a:r>
              <a:rPr lang="en-US" altLang="ko-KR" sz="1200" dirty="0" smtClean="0"/>
              <a:t>("kiwi"); </a:t>
            </a:r>
          </a:p>
          <a:p>
            <a:r>
              <a:rPr lang="en-US" altLang="ko-KR" sz="1200" b="1" dirty="0" err="1"/>
              <a:t>JList</a:t>
            </a:r>
            <a:r>
              <a:rPr lang="en-US" altLang="ko-KR" sz="1200" b="1" dirty="0"/>
              <a:t>&lt;String&gt; </a:t>
            </a:r>
            <a:r>
              <a:rPr lang="en-US" altLang="ko-KR" sz="1200" dirty="0" err="1" smtClean="0"/>
              <a:t>vList</a:t>
            </a:r>
            <a:r>
              <a:rPr lang="en-US" altLang="ko-KR" sz="1200" dirty="0" smtClean="0"/>
              <a:t> = </a:t>
            </a:r>
            <a:r>
              <a:rPr lang="en-US" altLang="ko-KR" sz="1200" b="1" dirty="0" smtClean="0"/>
              <a:t>new </a:t>
            </a:r>
            <a:r>
              <a:rPr lang="en-US" altLang="ko-KR" sz="1200" b="1" dirty="0" err="1" smtClean="0"/>
              <a:t>JList</a:t>
            </a:r>
            <a:r>
              <a:rPr lang="en-US" altLang="ko-KR" sz="1200" b="1" dirty="0"/>
              <a:t>&lt;String</a:t>
            </a:r>
            <a:r>
              <a:rPr lang="en-US" altLang="ko-KR" sz="1200" b="1" dirty="0" smtClean="0"/>
              <a:t>&gt;(v);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1314362" y="4129094"/>
            <a:ext cx="4831490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 smtClean="0"/>
              <a:t>ImageIcon</a:t>
            </a:r>
            <a:r>
              <a:rPr lang="en-US" altLang="ko-KR" sz="1200" dirty="0" smtClean="0"/>
              <a:t> [] images = {</a:t>
            </a:r>
            <a:r>
              <a:rPr lang="en-US" altLang="ko-KR" sz="1200" b="1" dirty="0" smtClean="0"/>
              <a:t>new </a:t>
            </a:r>
            <a:r>
              <a:rPr lang="en-US" altLang="ko-KR" sz="1200" b="1" dirty="0" err="1" smtClean="0"/>
              <a:t>ImageIcon</a:t>
            </a:r>
            <a:r>
              <a:rPr lang="en-US" altLang="ko-KR" sz="1200" b="1" dirty="0" smtClean="0"/>
              <a:t>("images/icon1.png"), 	</a:t>
            </a:r>
          </a:p>
          <a:p>
            <a:r>
              <a:rPr lang="en-US" altLang="ko-KR" sz="1200" b="1" dirty="0" smtClean="0"/>
              <a:t>	new </a:t>
            </a:r>
            <a:r>
              <a:rPr lang="en-US" altLang="ko-KR" sz="1200" b="1" dirty="0" err="1" smtClean="0"/>
              <a:t>ImageIcon</a:t>
            </a:r>
            <a:r>
              <a:rPr lang="en-US" altLang="ko-KR" sz="1200" b="1" dirty="0" smtClean="0"/>
              <a:t>("images/icon2.png"),  </a:t>
            </a:r>
          </a:p>
          <a:p>
            <a:r>
              <a:rPr lang="en-US" altLang="ko-KR" sz="1200" b="1" dirty="0"/>
              <a:t>	</a:t>
            </a:r>
            <a:r>
              <a:rPr lang="en-US" altLang="ko-KR" sz="1200" b="1" dirty="0" smtClean="0"/>
              <a:t>new </a:t>
            </a:r>
            <a:r>
              <a:rPr lang="en-US" altLang="ko-KR" sz="1200" b="1" dirty="0" err="1" smtClean="0"/>
              <a:t>ImageIcon</a:t>
            </a:r>
            <a:r>
              <a:rPr lang="en-US" altLang="ko-KR" sz="1200" b="1" dirty="0" smtClean="0"/>
              <a:t>("images/icon3.png"),  </a:t>
            </a:r>
          </a:p>
          <a:p>
            <a:r>
              <a:rPr lang="en-US" altLang="ko-KR" sz="1200" b="1" dirty="0" smtClean="0"/>
              <a:t>	new </a:t>
            </a:r>
            <a:r>
              <a:rPr lang="en-US" altLang="ko-KR" sz="1200" b="1" dirty="0" err="1" smtClean="0"/>
              <a:t>ImageIcon</a:t>
            </a:r>
            <a:r>
              <a:rPr lang="en-US" altLang="ko-KR" sz="1200" b="1" dirty="0" smtClean="0"/>
              <a:t>("images/icon4.png")</a:t>
            </a:r>
          </a:p>
          <a:p>
            <a:r>
              <a:rPr lang="en-US" altLang="ko-KR" sz="1200" dirty="0" smtClean="0"/>
              <a:t>};</a:t>
            </a:r>
          </a:p>
          <a:p>
            <a:r>
              <a:rPr lang="en-US" altLang="ko-KR" sz="1200" b="1" dirty="0" err="1" smtClean="0"/>
              <a:t>JList</a:t>
            </a:r>
            <a:r>
              <a:rPr lang="en-US" altLang="ko-KR" sz="1200" b="1" dirty="0" smtClean="0"/>
              <a:t>&lt;</a:t>
            </a:r>
            <a:r>
              <a:rPr lang="en-US" altLang="ko-KR" sz="1200" b="1" dirty="0" err="1" smtClean="0"/>
              <a:t>ImageIcon</a:t>
            </a:r>
            <a:r>
              <a:rPr lang="en-US" altLang="ko-KR" sz="1200" b="1" dirty="0" smtClean="0"/>
              <a:t>&gt;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imageList</a:t>
            </a:r>
            <a:r>
              <a:rPr lang="en-US" altLang="ko-KR" sz="1200" dirty="0" smtClean="0"/>
              <a:t> = </a:t>
            </a:r>
            <a:r>
              <a:rPr lang="en-US" altLang="ko-KR" sz="1200" b="1" dirty="0" smtClean="0"/>
              <a:t>new </a:t>
            </a:r>
            <a:r>
              <a:rPr lang="en-US" altLang="ko-KR" sz="1200" b="1" dirty="0" err="1" smtClean="0"/>
              <a:t>JList</a:t>
            </a:r>
            <a:r>
              <a:rPr lang="en-US" altLang="ko-KR" sz="1200" b="1" dirty="0" smtClean="0"/>
              <a:t>&lt;</a:t>
            </a:r>
            <a:r>
              <a:rPr lang="en-US" altLang="ko-KR" sz="1200" b="1" dirty="0" err="1" smtClean="0"/>
              <a:t>ImageIcon</a:t>
            </a:r>
            <a:r>
              <a:rPr lang="en-US" altLang="ko-KR" sz="1200" b="1" dirty="0" smtClean="0"/>
              <a:t>&gt;();</a:t>
            </a:r>
          </a:p>
          <a:p>
            <a:r>
              <a:rPr lang="en-US" altLang="ko-KR" sz="1200" b="1" dirty="0" err="1" smtClean="0"/>
              <a:t>imageList.setListData</a:t>
            </a:r>
            <a:r>
              <a:rPr lang="en-US" altLang="ko-KR" sz="1200" b="1" dirty="0" smtClean="0"/>
              <a:t>(images);</a:t>
            </a:r>
            <a:endParaRPr lang="ko-KR" altLang="en-US" sz="1200" b="1" dirty="0"/>
          </a:p>
        </p:txBody>
      </p:sp>
      <p:sp>
        <p:nvSpPr>
          <p:cNvPr id="18" name="직사각형 17"/>
          <p:cNvSpPr/>
          <p:nvPr/>
        </p:nvSpPr>
        <p:spPr>
          <a:xfrm>
            <a:off x="1314362" y="6000768"/>
            <a:ext cx="390571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err="1"/>
              <a:t>JList</a:t>
            </a:r>
            <a:r>
              <a:rPr lang="en-US" altLang="ko-KR" sz="1200" b="1" dirty="0"/>
              <a:t>&lt;String&gt;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scrollList</a:t>
            </a:r>
            <a:r>
              <a:rPr lang="en-US" altLang="ko-KR" sz="1200" dirty="0" smtClean="0"/>
              <a:t> = </a:t>
            </a:r>
            <a:r>
              <a:rPr lang="en-US" altLang="ko-KR" sz="1200" b="1" dirty="0" smtClean="0"/>
              <a:t>new </a:t>
            </a:r>
            <a:r>
              <a:rPr lang="en-US" altLang="ko-KR" sz="1200" b="1" dirty="0" err="1"/>
              <a:t>JList</a:t>
            </a:r>
            <a:r>
              <a:rPr lang="en-US" altLang="ko-KR" sz="1200" b="1" dirty="0"/>
              <a:t>&lt;String</a:t>
            </a:r>
            <a:r>
              <a:rPr lang="en-US" altLang="ko-KR" sz="1200" b="1" dirty="0" smtClean="0"/>
              <a:t>&gt;(fruits);</a:t>
            </a:r>
          </a:p>
          <a:p>
            <a:r>
              <a:rPr lang="en-US" altLang="ko-KR" sz="1200" b="1" dirty="0" smtClean="0"/>
              <a:t>new </a:t>
            </a:r>
            <a:r>
              <a:rPr lang="en-US" altLang="ko-KR" sz="1200" b="1" dirty="0" err="1" smtClean="0"/>
              <a:t>JScrollPane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scrollList</a:t>
            </a:r>
            <a:r>
              <a:rPr lang="en-US" altLang="ko-KR" sz="1200" b="1" dirty="0" smtClean="0"/>
              <a:t>);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957172" y="985822"/>
            <a:ext cx="2369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객체 배열로 아이템 제공</a:t>
            </a:r>
            <a:endParaRPr lang="ko-KR" alt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957172" y="2128830"/>
            <a:ext cx="2104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2. Vector</a:t>
            </a:r>
            <a:r>
              <a:rPr lang="ko-KR" altLang="en-US" sz="1400" dirty="0" smtClean="0"/>
              <a:t>로 아이템 제공</a:t>
            </a:r>
            <a:endParaRPr lang="ko-KR" alt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957172" y="3771904"/>
            <a:ext cx="49664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3. </a:t>
            </a:r>
            <a:r>
              <a:rPr lang="ko-KR" altLang="en-US" sz="1400" dirty="0" smtClean="0"/>
              <a:t>빈 </a:t>
            </a:r>
            <a:r>
              <a:rPr lang="en-US" altLang="ko-KR" sz="1400" dirty="0" err="1" smtClean="0"/>
              <a:t>JList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컴포넌트를 생성하고 </a:t>
            </a:r>
            <a:r>
              <a:rPr lang="en-US" altLang="ko-KR" sz="1400" dirty="0" err="1" smtClean="0"/>
              <a:t>setListData</a:t>
            </a:r>
            <a:r>
              <a:rPr lang="en-US" altLang="ko-KR" sz="1400" dirty="0" smtClean="0"/>
              <a:t>()</a:t>
            </a:r>
            <a:r>
              <a:rPr lang="ko-KR" altLang="en-US" sz="1400" dirty="0" smtClean="0"/>
              <a:t>로 아이템 제공</a:t>
            </a:r>
            <a:endParaRPr lang="ko-KR" alt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957172" y="5666756"/>
            <a:ext cx="1346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4. </a:t>
            </a:r>
            <a:r>
              <a:rPr lang="ko-KR" altLang="en-US" sz="1400" dirty="0" smtClean="0"/>
              <a:t>스크롤 지원</a:t>
            </a:r>
            <a:endParaRPr lang="ko-KR" altLang="en-US" sz="1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208" y="1172739"/>
            <a:ext cx="1142698" cy="23882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3813382"/>
            <a:ext cx="1155485" cy="16066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798" y="5291409"/>
            <a:ext cx="846394" cy="141871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1855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스윙 컴포넌트의 공통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JComponent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2" y="1700808"/>
            <a:ext cx="827722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2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387"/>
    </mc:Choice>
    <mc:Fallback xmlns="">
      <p:transition spd="slow" advTm="237387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79512" y="188640"/>
            <a:ext cx="3024336" cy="129614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11-10 : 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리스트 만들기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491880" y="332656"/>
            <a:ext cx="5040560" cy="6186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ListEx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private </a:t>
            </a:r>
            <a:r>
              <a:rPr lang="en-US" altLang="ko-KR" sz="1200" dirty="0"/>
              <a:t>String [] fruits= {"apple", "banana", "kiwi", "mango", "pear",</a:t>
            </a:r>
          </a:p>
          <a:p>
            <a:pPr defTabSz="180000"/>
            <a:r>
              <a:rPr lang="en-US" altLang="ko-KR" sz="1200" dirty="0" smtClean="0"/>
              <a:t>								</a:t>
            </a:r>
            <a:r>
              <a:rPr lang="en-US" altLang="ko-KR" sz="1200" dirty="0"/>
              <a:t>	</a:t>
            </a:r>
            <a:r>
              <a:rPr lang="en-US" altLang="ko-KR" sz="1200" dirty="0" smtClean="0"/>
              <a:t>"</a:t>
            </a:r>
            <a:r>
              <a:rPr lang="en-US" altLang="ko-KR" sz="1200" dirty="0"/>
              <a:t>peach", "berry", "strawberry", "blackberry"};</a:t>
            </a:r>
          </a:p>
          <a:p>
            <a:pPr defTabSz="180000"/>
            <a:r>
              <a:rPr lang="fr-FR" altLang="ko-KR" sz="1200" dirty="0" smtClean="0"/>
              <a:t>	private </a:t>
            </a:r>
            <a:r>
              <a:rPr lang="fr-FR" altLang="ko-KR" sz="1200" dirty="0"/>
              <a:t>ImageIcon [] images = { </a:t>
            </a:r>
            <a:endParaRPr lang="fr-FR" altLang="ko-KR" sz="1200" dirty="0" smtClean="0"/>
          </a:p>
          <a:p>
            <a:pPr defTabSz="180000"/>
            <a:r>
              <a:rPr lang="fr-FR" altLang="ko-KR" sz="1200" dirty="0"/>
              <a:t>	</a:t>
            </a:r>
            <a:r>
              <a:rPr lang="fr-FR" altLang="ko-KR" sz="1200" dirty="0" smtClean="0"/>
              <a:t>								new </a:t>
            </a:r>
            <a:r>
              <a:rPr lang="fr-FR" altLang="ko-KR" sz="1200" dirty="0"/>
              <a:t>ImageIcon("images/icon1.png"),</a:t>
            </a:r>
          </a:p>
          <a:p>
            <a:pPr defTabSz="180000"/>
            <a:r>
              <a:rPr lang="en-US" altLang="ko-KR" sz="1200" dirty="0" smtClean="0"/>
              <a:t>									new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("images/icon2.png"),</a:t>
            </a:r>
          </a:p>
          <a:p>
            <a:pPr defTabSz="180000"/>
            <a:r>
              <a:rPr lang="en-US" altLang="ko-KR" sz="1200" dirty="0" smtClean="0"/>
              <a:t>									new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("images/icon3.png"),</a:t>
            </a:r>
          </a:p>
          <a:p>
            <a:pPr defTabSz="180000"/>
            <a:r>
              <a:rPr lang="en-US" altLang="ko-KR" sz="1200" dirty="0" smtClean="0"/>
              <a:t>									new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("images/icon4.png") };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/>
              <a:t>ListEx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ko-KR" altLang="en-US" sz="1200" dirty="0"/>
              <a:t>리스트 만들기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JList</a:t>
            </a:r>
            <a:r>
              <a:rPr lang="en-US" altLang="ko-KR" sz="1200" b="1" dirty="0" smtClean="0"/>
              <a:t>&lt;String</a:t>
            </a:r>
            <a:r>
              <a:rPr lang="en-US" altLang="ko-KR" sz="1200" b="1" dirty="0"/>
              <a:t>&gt; </a:t>
            </a:r>
            <a:r>
              <a:rPr lang="en-US" altLang="ko-KR" sz="1200" b="1" dirty="0" err="1"/>
              <a:t>strList</a:t>
            </a:r>
            <a:r>
              <a:rPr lang="en-US" altLang="ko-KR" sz="1200" b="1" dirty="0"/>
              <a:t> = new </a:t>
            </a:r>
            <a:r>
              <a:rPr lang="en-US" altLang="ko-KR" sz="1200" b="1" dirty="0" err="1"/>
              <a:t>JList</a:t>
            </a:r>
            <a:r>
              <a:rPr lang="en-US" altLang="ko-KR" sz="1200" b="1" dirty="0"/>
              <a:t>&lt;String&gt;(fruits</a:t>
            </a:r>
            <a:r>
              <a:rPr lang="en-US" altLang="ko-KR" sz="1200" b="1" dirty="0" smtClean="0"/>
              <a:t>);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strList</a:t>
            </a:r>
            <a:r>
              <a:rPr lang="en-US" altLang="ko-KR" sz="1200" dirty="0"/>
              <a:t>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JList</a:t>
            </a:r>
            <a:r>
              <a:rPr lang="en-US" altLang="ko-KR" sz="1200" b="1" dirty="0" smtClean="0"/>
              <a:t>&lt;</a:t>
            </a:r>
            <a:r>
              <a:rPr lang="en-US" altLang="ko-KR" sz="1200" b="1" dirty="0" err="1" smtClean="0"/>
              <a:t>ImageIcon</a:t>
            </a:r>
            <a:r>
              <a:rPr lang="en-US" altLang="ko-KR" sz="1200" b="1" dirty="0"/>
              <a:t>&gt; </a:t>
            </a:r>
            <a:r>
              <a:rPr lang="en-US" altLang="ko-KR" sz="1200" b="1" dirty="0" err="1"/>
              <a:t>imageList</a:t>
            </a:r>
            <a:r>
              <a:rPr lang="en-US" altLang="ko-KR" sz="1200" b="1" dirty="0"/>
              <a:t> = new </a:t>
            </a:r>
            <a:r>
              <a:rPr lang="en-US" altLang="ko-KR" sz="1200" b="1" dirty="0" err="1"/>
              <a:t>JList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ImageIcon</a:t>
            </a:r>
            <a:r>
              <a:rPr lang="en-US" altLang="ko-KR" sz="1200" b="1" dirty="0"/>
              <a:t>&gt;(); </a:t>
            </a:r>
            <a:endParaRPr lang="ko-KR" altLang="en-US" sz="1200" b="1" dirty="0"/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imageList.setListData</a:t>
            </a:r>
            <a:r>
              <a:rPr lang="en-US" altLang="ko-KR" sz="1200" b="1" dirty="0" smtClean="0"/>
              <a:t>(images</a:t>
            </a:r>
            <a:r>
              <a:rPr lang="en-US" altLang="ko-KR" sz="1200" b="1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imageList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JList</a:t>
            </a:r>
            <a:r>
              <a:rPr lang="en-US" altLang="ko-KR" sz="1200" b="1" dirty="0" smtClean="0"/>
              <a:t>&lt;String</a:t>
            </a:r>
            <a:r>
              <a:rPr lang="en-US" altLang="ko-KR" sz="1200" b="1" dirty="0"/>
              <a:t>&gt; </a:t>
            </a:r>
            <a:r>
              <a:rPr lang="en-US" altLang="ko-KR" sz="1200" b="1" dirty="0" err="1"/>
              <a:t>scrollList</a:t>
            </a:r>
            <a:r>
              <a:rPr lang="en-US" altLang="ko-KR" sz="1200" b="1" dirty="0"/>
              <a:t> = new </a:t>
            </a:r>
            <a:r>
              <a:rPr lang="en-US" altLang="ko-KR" sz="1200" b="1" dirty="0" err="1"/>
              <a:t>JList</a:t>
            </a:r>
            <a:r>
              <a:rPr lang="en-US" altLang="ko-KR" sz="1200" b="1" dirty="0"/>
              <a:t>&lt;String&gt;(fruits); </a:t>
            </a:r>
            <a:endParaRPr lang="ko-KR" altLang="en-US" sz="1200" b="1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</a:t>
            </a:r>
            <a:r>
              <a:rPr lang="en-US" altLang="ko-KR" sz="1200" b="1" dirty="0" smtClean="0"/>
              <a:t>new </a:t>
            </a:r>
            <a:r>
              <a:rPr lang="en-US" altLang="ko-KR" sz="1200" b="1" dirty="0" err="1"/>
              <a:t>JScrollPane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scrollList</a:t>
            </a:r>
            <a:r>
              <a:rPr lang="en-US" altLang="ko-KR" sz="1200" b="1" dirty="0"/>
              <a:t>)</a:t>
            </a:r>
            <a:r>
              <a:rPr lang="en-US" altLang="ko-KR" sz="1200" dirty="0"/>
              <a:t>); </a:t>
            </a:r>
            <a:endParaRPr lang="en-US" altLang="ko-KR" sz="1200" dirty="0" smtClean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(300,300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ListEx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060848"/>
            <a:ext cx="2357965" cy="242088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49751" y="4293096"/>
            <a:ext cx="1080120" cy="272415"/>
          </a:xfrm>
          <a:prstGeom prst="wedgeRoundRectCallout">
            <a:avLst>
              <a:gd name="adj1" fmla="val 1235"/>
              <a:gd name="adj2" fmla="val -19824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문자열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리스트</a:t>
            </a:r>
            <a:endParaRPr lang="en-US" altLang="ko-KR" sz="10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932520" y="5022216"/>
            <a:ext cx="1080120" cy="272415"/>
          </a:xfrm>
          <a:prstGeom prst="wedgeRoundRectCallout">
            <a:avLst>
              <a:gd name="adj1" fmla="val 2121"/>
              <a:gd name="adj2" fmla="val -4354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이미지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리스트</a:t>
            </a:r>
            <a:endParaRPr lang="en-US" altLang="ko-KR" sz="10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2267744" y="3982539"/>
            <a:ext cx="1080120" cy="442674"/>
          </a:xfrm>
          <a:prstGeom prst="wedgeRoundRectCallout">
            <a:avLst>
              <a:gd name="adj1" fmla="val -44862"/>
              <a:gd name="adj2" fmla="val -9915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리스트에 </a:t>
            </a:r>
            <a:r>
              <a:rPr lang="ko-KR" altLang="en-US" sz="1000" dirty="0" err="1" smtClean="0"/>
              <a:t>스크롤바</a:t>
            </a:r>
            <a:r>
              <a:rPr lang="ko-KR" altLang="en-US" sz="1000" dirty="0" smtClean="0"/>
              <a:t> 달기</a:t>
            </a:r>
            <a:endParaRPr lang="en-US" altLang="ko-KR" sz="1000" dirty="0" smtClean="0"/>
          </a:p>
        </p:txBody>
      </p:sp>
    </p:spTree>
    <p:extLst>
      <p:ext uri="{BB962C8B-B14F-4D97-AF65-F5344CB8AC3E}">
        <p14:creationId xmlns:p14="http://schemas.microsoft.com/office/powerpoint/2010/main" val="23738886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리스트의 아이템 변경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 smtClean="0"/>
              <a:t>JList</a:t>
            </a:r>
            <a:r>
              <a:rPr lang="en-US" altLang="ko-KR" dirty="0" smtClean="0"/>
              <a:t>&lt;E&gt;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JList</a:t>
            </a:r>
            <a:r>
              <a:rPr lang="en-US" altLang="ko-KR" dirty="0" smtClean="0"/>
              <a:t>&lt;E&gt;(Vector </a:t>
            </a:r>
            <a:r>
              <a:rPr lang="en-US" altLang="ko-KR" dirty="0" err="1" smtClean="0"/>
              <a:t>listData</a:t>
            </a:r>
            <a:r>
              <a:rPr lang="en-US" altLang="ko-KR" dirty="0" smtClean="0"/>
              <a:t>)</a:t>
            </a:r>
            <a:r>
              <a:rPr lang="ko-KR" altLang="en-US" dirty="0" smtClean="0"/>
              <a:t>나 </a:t>
            </a:r>
            <a:r>
              <a:rPr lang="en-US" altLang="ko-KR" dirty="0" err="1" smtClean="0"/>
              <a:t>JList</a:t>
            </a:r>
            <a:r>
              <a:rPr lang="en-US" altLang="ko-KR" dirty="0" smtClean="0"/>
              <a:t>&lt;E&gt;(Object [] </a:t>
            </a:r>
            <a:r>
              <a:rPr lang="en-US" altLang="ko-KR" dirty="0" err="1" smtClean="0"/>
              <a:t>listData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리스트가 생성되고 나면 벡터나 배열을 수정해도 리스트 수정 안됨</a:t>
            </a:r>
            <a:endParaRPr lang="en-US" altLang="ko-KR" dirty="0" smtClean="0"/>
          </a:p>
          <a:p>
            <a:r>
              <a:rPr lang="ko-KR" altLang="en-US" dirty="0" smtClean="0"/>
              <a:t>리스트를 수정하는 간단한 방법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JList</a:t>
            </a:r>
            <a:r>
              <a:rPr lang="en-US" altLang="ko-KR" dirty="0" smtClean="0"/>
              <a:t>&lt;E&gt;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setListData</a:t>
            </a:r>
            <a:r>
              <a:rPr lang="en-US" altLang="ko-KR" dirty="0" smtClean="0"/>
              <a:t>()</a:t>
            </a:r>
            <a:r>
              <a:rPr lang="ko-KR" altLang="en-US" dirty="0" smtClean="0"/>
              <a:t>를 호출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리스트에 수정된 벡터나 배열을 새로 달아주는 방법</a:t>
            </a:r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547664" y="3717032"/>
            <a:ext cx="5040560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Vector&lt;String&gt; v = new Vector&lt;String&gt;();</a:t>
            </a:r>
          </a:p>
          <a:p>
            <a:pPr defTabSz="180000"/>
            <a:r>
              <a:rPr lang="en-US" altLang="ko-KR" sz="1400" dirty="0" err="1"/>
              <a:t>v.add</a:t>
            </a:r>
            <a:r>
              <a:rPr lang="en-US" altLang="ko-KR" sz="1400" dirty="0"/>
              <a:t>("</a:t>
            </a:r>
            <a:r>
              <a:rPr lang="ko-KR" altLang="en-US" sz="1400" dirty="0"/>
              <a:t>황기태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 err="1"/>
              <a:t>v.add</a:t>
            </a:r>
            <a:r>
              <a:rPr lang="en-US" altLang="ko-KR" sz="1400" dirty="0"/>
              <a:t>("</a:t>
            </a:r>
            <a:r>
              <a:rPr lang="ko-KR" altLang="en-US" sz="1400" dirty="0"/>
              <a:t>이재문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 err="1"/>
              <a:t>JList</a:t>
            </a:r>
            <a:r>
              <a:rPr lang="en-US" altLang="ko-KR" sz="1400" dirty="0"/>
              <a:t>&lt;String&gt; </a:t>
            </a:r>
            <a:r>
              <a:rPr lang="en-US" altLang="ko-KR" sz="1400" dirty="0" err="1"/>
              <a:t>nameList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JList</a:t>
            </a:r>
            <a:r>
              <a:rPr lang="en-US" altLang="ko-KR" sz="1400" dirty="0"/>
              <a:t>&lt;String&gt;(v</a:t>
            </a:r>
            <a:r>
              <a:rPr lang="en-US" altLang="ko-KR" sz="1400" dirty="0" smtClean="0"/>
              <a:t>);</a:t>
            </a:r>
          </a:p>
          <a:p>
            <a:pPr defTabSz="180000"/>
            <a:endParaRPr lang="en-US" altLang="ko-KR" sz="1400" dirty="0" smtClean="0"/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// </a:t>
            </a:r>
            <a:r>
              <a:rPr lang="ko-KR" altLang="en-US" sz="1400" dirty="0" smtClean="0"/>
              <a:t>벡터 </a:t>
            </a:r>
            <a:r>
              <a:rPr lang="en-US" altLang="ko-KR" sz="1400" dirty="0" smtClean="0"/>
              <a:t>v</a:t>
            </a:r>
            <a:r>
              <a:rPr lang="ko-KR" altLang="en-US" sz="1400" dirty="0" smtClean="0"/>
              <a:t>를 수정하고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벡터 </a:t>
            </a:r>
            <a:r>
              <a:rPr lang="en-US" altLang="ko-KR" sz="1400" dirty="0" smtClean="0"/>
              <a:t>v</a:t>
            </a:r>
            <a:r>
              <a:rPr lang="ko-KR" altLang="en-US" sz="1400" dirty="0" smtClean="0"/>
              <a:t>를 리스트에 다시 달기</a:t>
            </a:r>
            <a:endParaRPr lang="en-US" altLang="ko-KR" sz="1400" dirty="0"/>
          </a:p>
          <a:p>
            <a:r>
              <a:rPr lang="en-US" altLang="ko-KR" sz="1400" dirty="0" err="1"/>
              <a:t>v.add</a:t>
            </a:r>
            <a:r>
              <a:rPr lang="en-US" altLang="ko-KR" sz="1400" dirty="0"/>
              <a:t>("</a:t>
            </a:r>
            <a:r>
              <a:rPr lang="ko-KR" altLang="en-US" sz="1400" dirty="0"/>
              <a:t>김남윤</a:t>
            </a:r>
            <a:r>
              <a:rPr lang="en-US" altLang="ko-KR" sz="1400" dirty="0"/>
              <a:t>");</a:t>
            </a:r>
          </a:p>
          <a:p>
            <a:r>
              <a:rPr lang="en-US" altLang="ko-KR" sz="1400" dirty="0" err="1"/>
              <a:t>nameList.setListData</a:t>
            </a:r>
            <a:r>
              <a:rPr lang="en-US" altLang="ko-KR" sz="1400" dirty="0"/>
              <a:t>(v);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719688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11-11 : </a:t>
            </a:r>
            <a:r>
              <a:rPr lang="ko-KR" altLang="en-US" dirty="0"/>
              <a:t>리스트의 아이템 변경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79512" y="1340768"/>
            <a:ext cx="4248472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ListChangeEx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private </a:t>
            </a:r>
            <a:r>
              <a:rPr lang="en-US" altLang="ko-KR" sz="1200" dirty="0" err="1"/>
              <a:t>JTextField</a:t>
            </a:r>
            <a:r>
              <a:rPr lang="en-US" altLang="ko-KR" sz="1200" dirty="0"/>
              <a:t> </a:t>
            </a:r>
            <a:r>
              <a:rPr lang="en-US" altLang="ko-KR" sz="1200" dirty="0" err="1"/>
              <a:t>tf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JTextField</a:t>
            </a:r>
            <a:r>
              <a:rPr lang="en-US" altLang="ko-KR" sz="1200" dirty="0"/>
              <a:t>(10);</a:t>
            </a:r>
          </a:p>
          <a:p>
            <a:pPr defTabSz="180000"/>
            <a:r>
              <a:rPr lang="en-US" altLang="ko-KR" sz="1200" dirty="0" smtClean="0"/>
              <a:t>	private </a:t>
            </a:r>
            <a:r>
              <a:rPr lang="en-US" altLang="ko-KR" sz="1200" dirty="0"/>
              <a:t>Vector&lt;String&gt; </a:t>
            </a:r>
            <a:r>
              <a:rPr lang="en-US" altLang="ko-KR" sz="1200" b="1" dirty="0"/>
              <a:t>v = new Vector&lt;String&gt;();</a:t>
            </a:r>
          </a:p>
          <a:p>
            <a:pPr defTabSz="180000"/>
            <a:r>
              <a:rPr lang="en-US" altLang="ko-KR" sz="1200" dirty="0" smtClean="0"/>
              <a:t>	private </a:t>
            </a:r>
            <a:r>
              <a:rPr lang="en-US" altLang="ko-KR" sz="1200" dirty="0" err="1"/>
              <a:t>JList</a:t>
            </a:r>
            <a:r>
              <a:rPr lang="en-US" altLang="ko-KR" sz="1200" dirty="0"/>
              <a:t>&lt;String&gt; </a:t>
            </a:r>
            <a:r>
              <a:rPr lang="en-US" altLang="ko-KR" sz="1200" b="1" dirty="0" err="1"/>
              <a:t>nameList</a:t>
            </a:r>
            <a:r>
              <a:rPr lang="en-US" altLang="ko-KR" sz="1200" b="1" dirty="0"/>
              <a:t> = new </a:t>
            </a:r>
            <a:r>
              <a:rPr lang="en-US" altLang="ko-KR" sz="1200" b="1" dirty="0" err="1"/>
              <a:t>JList</a:t>
            </a:r>
            <a:r>
              <a:rPr lang="en-US" altLang="ko-KR" sz="1200" b="1" dirty="0"/>
              <a:t>&lt;String&gt;(v);</a:t>
            </a:r>
          </a:p>
          <a:p>
            <a:pPr defTabSz="180000"/>
            <a:r>
              <a:rPr lang="en-US" altLang="ko-KR" sz="1200" dirty="0" smtClean="0"/>
              <a:t>	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 err="1"/>
              <a:t>ListChangeEx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ko-KR" altLang="en-US" sz="1200" dirty="0"/>
              <a:t>리스트 변경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 smtClean="0"/>
              <a:t>());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("</a:t>
            </a:r>
            <a:r>
              <a:rPr lang="ko-KR" altLang="en-US" sz="1200" dirty="0"/>
              <a:t>이름 입력 후 </a:t>
            </a:r>
            <a:r>
              <a:rPr lang="en-US" altLang="ko-KR" sz="1200" dirty="0"/>
              <a:t>&lt;Enter&gt; </a:t>
            </a:r>
            <a:r>
              <a:rPr lang="ko-KR" altLang="en-US" sz="1200" dirty="0"/>
              <a:t>키</a:t>
            </a:r>
            <a:r>
              <a:rPr lang="en-US" altLang="ko-KR" sz="1200" dirty="0"/>
              <a:t>"));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tf</a:t>
            </a:r>
            <a:r>
              <a:rPr lang="en-US" altLang="ko-KR" sz="1200" dirty="0" smtClean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v.add</a:t>
            </a:r>
            <a:r>
              <a:rPr lang="en-US" altLang="ko-KR" sz="1200" dirty="0"/>
              <a:t>("</a:t>
            </a:r>
            <a:r>
              <a:rPr lang="ko-KR" altLang="en-US" sz="1200" dirty="0"/>
              <a:t>황기태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v.add</a:t>
            </a:r>
            <a:r>
              <a:rPr lang="en-US" altLang="ko-KR" sz="1200" dirty="0"/>
              <a:t>("</a:t>
            </a:r>
            <a:r>
              <a:rPr lang="ko-KR" altLang="en-US" sz="1200" dirty="0"/>
              <a:t>이재문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nameList.setVisibleRowCount</a:t>
            </a:r>
            <a:r>
              <a:rPr lang="en-US" altLang="ko-KR" sz="1200" dirty="0" smtClean="0"/>
              <a:t>(5</a:t>
            </a:r>
            <a:r>
              <a:rPr lang="en-US" altLang="ko-KR" sz="1200" dirty="0"/>
              <a:t>);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nameList.setFixedCellWidth</a:t>
            </a:r>
            <a:r>
              <a:rPr lang="en-US" altLang="ko-KR" sz="1200" dirty="0" smtClean="0"/>
              <a:t>(100);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c.add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/>
              <a:t>JScrollPane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nameList</a:t>
            </a:r>
            <a:r>
              <a:rPr lang="en-US" altLang="ko-KR" sz="1200" b="1" dirty="0" smtClean="0"/>
              <a:t>));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(300,300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(true);</a:t>
            </a:r>
          </a:p>
          <a:p>
            <a:pPr defTabSz="180000"/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4597027" y="1340768"/>
            <a:ext cx="4169021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		// </a:t>
            </a:r>
            <a:r>
              <a:rPr lang="en-US" altLang="ko-KR" sz="1200" dirty="0" err="1"/>
              <a:t>JTextField</a:t>
            </a:r>
            <a:r>
              <a:rPr lang="ko-KR" altLang="en-US" sz="1200" dirty="0"/>
              <a:t>에 </a:t>
            </a:r>
            <a:r>
              <a:rPr lang="en-US" altLang="ko-KR" sz="1200" dirty="0" err="1"/>
              <a:t>ActionLister</a:t>
            </a:r>
            <a:r>
              <a:rPr lang="en-US" altLang="ko-KR" sz="1200" dirty="0"/>
              <a:t> </a:t>
            </a:r>
            <a:r>
              <a:rPr lang="ko-KR" altLang="en-US" sz="1200" dirty="0"/>
              <a:t>등록</a:t>
            </a:r>
            <a:r>
              <a:rPr lang="en-US" altLang="ko-KR" sz="1200" dirty="0"/>
              <a:t>. &lt;Enter&gt; </a:t>
            </a:r>
            <a:r>
              <a:rPr lang="ko-KR" altLang="en-US" sz="1200" dirty="0"/>
              <a:t>키 처리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tf.addActionListener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/>
              <a:t>ActionListener</a:t>
            </a:r>
            <a:r>
              <a:rPr lang="en-US" altLang="ko-KR" sz="1200" b="1" dirty="0"/>
              <a:t>()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		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actionPerformed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ActionEvent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dirty="0" err="1" smtClean="0"/>
              <a:t>JTextField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t = (</a:t>
            </a:r>
            <a:r>
              <a:rPr lang="en-US" altLang="ko-KR" sz="1200" dirty="0" err="1"/>
              <a:t>JTextField</a:t>
            </a:r>
            <a:r>
              <a:rPr lang="en-US" altLang="ko-KR" sz="1200" dirty="0"/>
              <a:t>)</a:t>
            </a:r>
            <a:r>
              <a:rPr lang="en-US" altLang="ko-KR" sz="1200" dirty="0" err="1"/>
              <a:t>e.getSource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b="1" dirty="0" err="1" smtClean="0"/>
              <a:t>v.add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t.getText</a:t>
            </a:r>
            <a:r>
              <a:rPr lang="en-US" altLang="ko-KR" sz="1200" b="1" dirty="0"/>
              <a:t>()); 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dirty="0" err="1" smtClean="0"/>
              <a:t>t.setText</a:t>
            </a:r>
            <a:r>
              <a:rPr lang="en-US" altLang="ko-KR" sz="1200" dirty="0"/>
              <a:t>("");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b="1" dirty="0" err="1" smtClean="0"/>
              <a:t>nameList.setListData</a:t>
            </a:r>
            <a:r>
              <a:rPr lang="en-US" altLang="ko-KR" sz="1200" b="1" dirty="0" smtClean="0"/>
              <a:t>(v);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});</a:t>
            </a:r>
            <a:endParaRPr lang="en-US" altLang="ko-KR" sz="1200" b="1" dirty="0"/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ListChangeEx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027" y="4149080"/>
            <a:ext cx="2287829" cy="234888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7020272" y="4365104"/>
            <a:ext cx="1872208" cy="612934"/>
          </a:xfrm>
          <a:prstGeom prst="wedgeRoundRectCallout">
            <a:avLst>
              <a:gd name="adj1" fmla="val -94777"/>
              <a:gd name="adj2" fmla="val -313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텍스트필드 창에 이름을 입력하고 </a:t>
            </a:r>
            <a:r>
              <a:rPr lang="en-US" altLang="ko-KR" sz="1000" dirty="0" smtClean="0"/>
              <a:t>&lt;Enter&gt; </a:t>
            </a:r>
            <a:r>
              <a:rPr lang="ko-KR" altLang="en-US" sz="1000" dirty="0" smtClean="0"/>
              <a:t>키를 치면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리스트에 추가</a:t>
            </a:r>
            <a:endParaRPr lang="en-US" altLang="ko-KR" sz="1000" dirty="0" smtClean="0"/>
          </a:p>
        </p:txBody>
      </p:sp>
      <p:sp>
        <p:nvSpPr>
          <p:cNvPr id="9" name="자유형 8"/>
          <p:cNvSpPr/>
          <p:nvPr/>
        </p:nvSpPr>
        <p:spPr>
          <a:xfrm>
            <a:off x="5872899" y="4850091"/>
            <a:ext cx="1234911" cy="358424"/>
          </a:xfrm>
          <a:custGeom>
            <a:avLst/>
            <a:gdLst>
              <a:gd name="connsiteX0" fmla="*/ 1183064 w 1234911"/>
              <a:gd name="connsiteY0" fmla="*/ 0 h 358424"/>
              <a:gd name="connsiteX1" fmla="*/ 0 w 1234911"/>
              <a:gd name="connsiteY1" fmla="*/ 358218 h 358424"/>
              <a:gd name="connsiteX2" fmla="*/ 1234911 w 1234911"/>
              <a:gd name="connsiteY2" fmla="*/ 51847 h 358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4911" h="358424">
                <a:moveTo>
                  <a:pt x="1183064" y="0"/>
                </a:moveTo>
                <a:lnTo>
                  <a:pt x="0" y="358218"/>
                </a:lnTo>
                <a:cubicBezTo>
                  <a:pt x="8641" y="366859"/>
                  <a:pt x="1026736" y="102123"/>
                  <a:pt x="1234911" y="51847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0718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JComboBox</a:t>
            </a:r>
            <a:r>
              <a:rPr lang="en-US" altLang="ko-KR" dirty="0" smtClean="0"/>
              <a:t>&lt;E&gt;, </a:t>
            </a:r>
            <a:r>
              <a:rPr lang="ko-KR" altLang="en-US" dirty="0" err="1" smtClean="0"/>
              <a:t>콤보박스</a:t>
            </a:r>
            <a:r>
              <a:rPr lang="ko-KR" altLang="en-US" dirty="0" smtClean="0"/>
              <a:t> 컴포넌트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JComboBox</a:t>
            </a:r>
            <a:r>
              <a:rPr lang="en-US" altLang="ko-KR" dirty="0"/>
              <a:t>&lt;E</a:t>
            </a:r>
            <a:r>
              <a:rPr lang="en-US" altLang="ko-KR" dirty="0" smtClean="0"/>
              <a:t>&gt;</a:t>
            </a:r>
          </a:p>
          <a:p>
            <a:pPr lvl="1"/>
            <a:r>
              <a:rPr lang="ko-KR" altLang="en-US" dirty="0" err="1" smtClean="0"/>
              <a:t>콤보박스란</a:t>
            </a:r>
            <a:r>
              <a:rPr lang="en-US" altLang="ko-KR" dirty="0" smtClean="0"/>
              <a:t>?</a:t>
            </a:r>
          </a:p>
          <a:p>
            <a:pPr lvl="2"/>
            <a:r>
              <a:rPr lang="ko-KR" altLang="en-US" dirty="0" smtClean="0"/>
              <a:t>텍스트 필드와 버튼</a:t>
            </a:r>
            <a:r>
              <a:rPr lang="en-US" altLang="ko-KR" dirty="0" smtClean="0"/>
              <a:t>, </a:t>
            </a:r>
          </a:p>
          <a:p>
            <a:pPr marL="685800" lvl="2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ko-KR" altLang="en-US" dirty="0" smtClean="0"/>
              <a:t>그리고 </a:t>
            </a:r>
            <a:r>
              <a:rPr lang="ko-KR" altLang="en-US" dirty="0" err="1" smtClean="0"/>
              <a:t>드롭다운</a:t>
            </a:r>
            <a:r>
              <a:rPr lang="ko-KR" altLang="en-US" dirty="0" smtClean="0"/>
              <a:t> 리스트로 구성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err="1" smtClean="0"/>
              <a:t>생성</a:t>
            </a:r>
            <a:r>
              <a:rPr lang="ko-KR" altLang="en-US" dirty="0" err="1"/>
              <a:t>자</a:t>
            </a:r>
            <a:endParaRPr lang="en-US" altLang="ko-KR" dirty="0" smtClean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4156491"/>
            <a:ext cx="7507685" cy="1067137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4427984" y="1628800"/>
            <a:ext cx="3959592" cy="2141043"/>
            <a:chOff x="4427984" y="1628800"/>
            <a:chExt cx="3959592" cy="214104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13868" y="1628800"/>
              <a:ext cx="876300" cy="1819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TextBox 5"/>
            <p:cNvSpPr txBox="1"/>
            <p:nvPr/>
          </p:nvSpPr>
          <p:spPr>
            <a:xfrm>
              <a:off x="4427984" y="1628800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smtClean="0"/>
                <a:t>텍스트필드</a:t>
              </a:r>
              <a:endParaRPr lang="ko-KR" altLang="en-US" sz="12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999752" y="1628800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버튼</a:t>
              </a:r>
              <a:endParaRPr lang="ko-KR" altLang="en-US" sz="1200" dirty="0"/>
            </a:p>
          </p:txBody>
        </p:sp>
        <p:cxnSp>
          <p:nvCxnSpPr>
            <p:cNvPr id="9" name="직선 화살표 연결선 8"/>
            <p:cNvCxnSpPr/>
            <p:nvPr/>
          </p:nvCxnSpPr>
          <p:spPr>
            <a:xfrm rot="10800000">
              <a:off x="6571124" y="1771676"/>
              <a:ext cx="357190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7071190" y="2343180"/>
              <a:ext cx="13163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 smtClean="0"/>
                <a:t>드롭다운</a:t>
              </a:r>
              <a:r>
                <a:rPr lang="ko-KR" altLang="en-US" sz="1200" dirty="0" smtClean="0"/>
                <a:t> 리스트</a:t>
              </a:r>
              <a:endParaRPr lang="ko-KR" altLang="en-US" sz="1200" dirty="0"/>
            </a:p>
          </p:txBody>
        </p:sp>
        <p:cxnSp>
          <p:nvCxnSpPr>
            <p:cNvPr id="12" name="직선 화살표 연결선 11"/>
            <p:cNvCxnSpPr>
              <a:stCxn id="10" idx="1"/>
            </p:cNvCxnSpPr>
            <p:nvPr/>
          </p:nvCxnSpPr>
          <p:spPr>
            <a:xfrm flipH="1">
              <a:off x="6285372" y="2481680"/>
              <a:ext cx="785818" cy="14725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>
              <a:stCxn id="6" idx="3"/>
            </p:cNvCxnSpPr>
            <p:nvPr/>
          </p:nvCxnSpPr>
          <p:spPr>
            <a:xfrm>
              <a:off x="5382091" y="1767300"/>
              <a:ext cx="331777" cy="4377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/>
            <p:cNvSpPr/>
            <p:nvPr/>
          </p:nvSpPr>
          <p:spPr>
            <a:xfrm>
              <a:off x="5076056" y="3492844"/>
              <a:ext cx="229646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00" dirty="0" err="1">
                  <a:latin typeface="+mn-ea"/>
                </a:rPr>
                <a:t>JComboBox</a:t>
              </a:r>
              <a:r>
                <a:rPr lang="en-US" altLang="ko-KR" sz="1200" dirty="0">
                  <a:latin typeface="+mn-ea"/>
                </a:rPr>
                <a:t>&lt;String&gt; </a:t>
              </a:r>
              <a:r>
                <a:rPr lang="ko-KR" altLang="en-US" sz="1200" dirty="0" err="1" smtClean="0">
                  <a:latin typeface="+mn-ea"/>
                </a:rPr>
                <a:t>콤보박스</a:t>
              </a:r>
              <a:endParaRPr lang="ko-KR" altLang="en-US" sz="12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28050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11-12 : </a:t>
            </a:r>
            <a:r>
              <a:rPr lang="ko-KR" altLang="en-US" dirty="0" err="1" smtClean="0"/>
              <a:t>콤보박스</a:t>
            </a:r>
            <a:r>
              <a:rPr lang="ko-KR" altLang="en-US" dirty="0" smtClean="0"/>
              <a:t> 만들기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9512" y="1412776"/>
            <a:ext cx="5400600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ComboBoxEx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private </a:t>
            </a:r>
            <a:r>
              <a:rPr lang="en-US" altLang="ko-KR" sz="1200" dirty="0"/>
              <a:t>String [] fruits = {"apple", "banana", "kiwi", "mango", "pear",</a:t>
            </a:r>
          </a:p>
          <a:p>
            <a:pPr defTabSz="180000"/>
            <a:r>
              <a:rPr lang="en-US" altLang="ko-KR" sz="1200" dirty="0" smtClean="0"/>
              <a:t>								"</a:t>
            </a:r>
            <a:r>
              <a:rPr lang="en-US" altLang="ko-KR" sz="1200" dirty="0"/>
              <a:t>peach", "berry", "strawberry", "blackberry"};</a:t>
            </a:r>
          </a:p>
          <a:p>
            <a:pPr defTabSz="180000"/>
            <a:r>
              <a:rPr lang="en-US" altLang="ko-KR" sz="1200" dirty="0" smtClean="0"/>
              <a:t>	private </a:t>
            </a:r>
            <a:r>
              <a:rPr lang="en-US" altLang="ko-KR" sz="1200" dirty="0"/>
              <a:t>String [] names = {"</a:t>
            </a:r>
            <a:r>
              <a:rPr lang="en-US" altLang="ko-KR" sz="1200" dirty="0" err="1"/>
              <a:t>kitae</a:t>
            </a:r>
            <a:r>
              <a:rPr lang="en-US" altLang="ko-KR" sz="1200" dirty="0"/>
              <a:t>", "</a:t>
            </a:r>
            <a:r>
              <a:rPr lang="en-US" altLang="ko-KR" sz="1200" dirty="0" err="1"/>
              <a:t>jaemoon</a:t>
            </a:r>
            <a:r>
              <a:rPr lang="en-US" altLang="ko-KR" sz="1200" dirty="0"/>
              <a:t>", "</a:t>
            </a:r>
            <a:r>
              <a:rPr lang="en-US" altLang="ko-KR" sz="1200" dirty="0" err="1"/>
              <a:t>hyosoo</a:t>
            </a:r>
            <a:r>
              <a:rPr lang="en-US" altLang="ko-KR" sz="1200" dirty="0"/>
              <a:t>", "</a:t>
            </a:r>
            <a:r>
              <a:rPr lang="en-US" altLang="ko-KR" sz="1200" dirty="0" err="1"/>
              <a:t>namyun</a:t>
            </a:r>
            <a:r>
              <a:rPr lang="en-US" altLang="ko-KR" sz="1200" dirty="0"/>
              <a:t>"};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/>
              <a:t>ComboBoxEx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ko-KR" altLang="en-US" sz="1200" dirty="0" err="1"/>
              <a:t>콤보박스</a:t>
            </a:r>
            <a:r>
              <a:rPr lang="ko-KR" altLang="en-US" sz="1200" dirty="0"/>
              <a:t> 만들기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 smtClean="0"/>
              <a:t>());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JComboBox</a:t>
            </a:r>
            <a:r>
              <a:rPr lang="en-US" altLang="ko-KR" sz="1200" b="1" dirty="0" smtClean="0"/>
              <a:t>&lt;String</a:t>
            </a:r>
            <a:r>
              <a:rPr lang="en-US" altLang="ko-KR" sz="1200" b="1" dirty="0"/>
              <a:t>&gt; </a:t>
            </a:r>
            <a:r>
              <a:rPr lang="en-US" altLang="ko-KR" sz="1200" b="1" dirty="0" err="1"/>
              <a:t>strCombo</a:t>
            </a:r>
            <a:r>
              <a:rPr lang="en-US" altLang="ko-KR" sz="1200" b="1" dirty="0"/>
              <a:t> = new </a:t>
            </a:r>
            <a:r>
              <a:rPr lang="en-US" altLang="ko-KR" sz="1200" b="1" dirty="0" err="1"/>
              <a:t>JComboBox</a:t>
            </a:r>
            <a:r>
              <a:rPr lang="en-US" altLang="ko-KR" sz="1200" b="1" dirty="0"/>
              <a:t>&lt;String&gt;(fruits);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strCombo</a:t>
            </a:r>
            <a:r>
              <a:rPr lang="en-US" altLang="ko-KR" sz="1200" dirty="0" smtClean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JComboBox</a:t>
            </a:r>
            <a:r>
              <a:rPr lang="en-US" altLang="ko-KR" sz="1200" b="1" dirty="0" smtClean="0"/>
              <a:t>&lt;String</a:t>
            </a:r>
            <a:r>
              <a:rPr lang="en-US" altLang="ko-KR" sz="1200" b="1" dirty="0"/>
              <a:t>&gt; </a:t>
            </a:r>
            <a:r>
              <a:rPr lang="en-US" altLang="ko-KR" sz="1200" b="1" dirty="0" err="1"/>
              <a:t>nameCombo</a:t>
            </a:r>
            <a:r>
              <a:rPr lang="en-US" altLang="ko-KR" sz="1200" b="1" dirty="0"/>
              <a:t> = new </a:t>
            </a:r>
            <a:r>
              <a:rPr lang="en-US" altLang="ko-KR" sz="1200" b="1" dirty="0" err="1"/>
              <a:t>JComboBox</a:t>
            </a:r>
            <a:r>
              <a:rPr lang="en-US" altLang="ko-KR" sz="1200" b="1" dirty="0"/>
              <a:t>&lt;String</a:t>
            </a:r>
            <a:r>
              <a:rPr lang="en-US" altLang="ko-KR" sz="1200" b="1" dirty="0" smtClean="0"/>
              <a:t>&gt;();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for(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names.length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nameCombo.addItem</a:t>
            </a:r>
            <a:r>
              <a:rPr lang="en-US" altLang="ko-KR" sz="1200" b="1" dirty="0" smtClean="0"/>
              <a:t>(names[</a:t>
            </a:r>
            <a:r>
              <a:rPr lang="en-US" altLang="ko-KR" sz="1200" b="1" dirty="0" err="1" smtClean="0"/>
              <a:t>i</a:t>
            </a:r>
            <a:r>
              <a:rPr lang="en-US" altLang="ko-KR" sz="1200" b="1" dirty="0" smtClean="0"/>
              <a:t>]);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nameCombo</a:t>
            </a:r>
            <a:r>
              <a:rPr lang="en-US" altLang="ko-KR" sz="1200" dirty="0" smtClean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(300,300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ComboBoxEx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23928" y="4797152"/>
            <a:ext cx="1895778" cy="442674"/>
          </a:xfrm>
          <a:prstGeom prst="wedgeRoundRectCallout">
            <a:avLst>
              <a:gd name="adj1" fmla="val -89735"/>
              <a:gd name="adj2" fmla="val -3163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err="1" smtClean="0"/>
              <a:t>addItem</a:t>
            </a:r>
            <a:r>
              <a:rPr lang="en-US" altLang="ko-KR" sz="1000" dirty="0" smtClean="0"/>
              <a:t>() </a:t>
            </a:r>
            <a:r>
              <a:rPr lang="ko-KR" altLang="en-US" sz="1000" dirty="0" err="1" smtClean="0"/>
              <a:t>메소드를</a:t>
            </a:r>
            <a:r>
              <a:rPr lang="ko-KR" altLang="en-US" sz="1000" dirty="0" smtClean="0"/>
              <a:t> 호출하여</a:t>
            </a:r>
            <a:endParaRPr lang="en-US" altLang="ko-KR" sz="1000" dirty="0" smtClean="0"/>
          </a:p>
          <a:p>
            <a:r>
              <a:rPr lang="ko-KR" altLang="en-US" sz="1000" dirty="0" smtClean="0"/>
              <a:t>아이템 동적 삽입</a:t>
            </a:r>
            <a:endParaRPr lang="ko-KR" altLang="en-US" sz="1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706" y="1447129"/>
            <a:ext cx="2554113" cy="262227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7236296" y="2996952"/>
            <a:ext cx="1979974" cy="783193"/>
          </a:xfrm>
          <a:prstGeom prst="wedgeRoundRectCallout">
            <a:avLst>
              <a:gd name="adj1" fmla="val -32672"/>
              <a:gd name="adj2" fmla="val -8909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빈 </a:t>
            </a:r>
            <a:r>
              <a:rPr lang="ko-KR" altLang="en-US" sz="1000" dirty="0" err="1" smtClean="0"/>
              <a:t>콤보박스를</a:t>
            </a:r>
            <a:r>
              <a:rPr lang="ko-KR" altLang="en-US" sz="1000" dirty="0" smtClean="0"/>
              <a:t> 만들고</a:t>
            </a:r>
            <a:endParaRPr lang="en-US" altLang="ko-KR" sz="1000" dirty="0" smtClean="0"/>
          </a:p>
          <a:p>
            <a:r>
              <a:rPr lang="en-US" altLang="ko-KR" sz="1000" dirty="0" err="1" smtClean="0"/>
              <a:t>addItem</a:t>
            </a:r>
            <a:r>
              <a:rPr lang="en-US" altLang="ko-KR" sz="1000" dirty="0" smtClean="0"/>
              <a:t>() </a:t>
            </a:r>
            <a:r>
              <a:rPr lang="ko-KR" altLang="en-US" sz="1000" dirty="0" err="1" smtClean="0"/>
              <a:t>메소드를</a:t>
            </a:r>
            <a:r>
              <a:rPr lang="ko-KR" altLang="en-US" sz="1000" dirty="0" smtClean="0"/>
              <a:t> 호출하여</a:t>
            </a:r>
            <a:endParaRPr lang="en-US" altLang="ko-KR" sz="1000" dirty="0" smtClean="0"/>
          </a:p>
          <a:p>
            <a:r>
              <a:rPr lang="ko-KR" altLang="en-US" sz="1000" dirty="0" smtClean="0"/>
              <a:t>동적으로 아이템을 삽입하여 만든 </a:t>
            </a:r>
            <a:r>
              <a:rPr lang="ko-KR" altLang="en-US" sz="1000" dirty="0" err="1" smtClean="0"/>
              <a:t>콤보박스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619830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JComboBox</a:t>
            </a:r>
            <a:r>
              <a:rPr lang="en-US" altLang="ko-KR" dirty="0" smtClean="0"/>
              <a:t>&lt;E&gt;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Action </a:t>
            </a:r>
            <a:r>
              <a:rPr lang="ko-KR" altLang="en-US" dirty="0" smtClean="0"/>
              <a:t>이벤트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콤보박스의</a:t>
            </a:r>
            <a:r>
              <a:rPr lang="ko-KR" altLang="en-US" dirty="0" smtClean="0"/>
              <a:t> 아이템 </a:t>
            </a:r>
            <a:r>
              <a:rPr lang="ko-KR" altLang="en-US" dirty="0" err="1" smtClean="0"/>
              <a:t>선택시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Action</a:t>
            </a:r>
            <a:r>
              <a:rPr lang="ko-KR" altLang="en-US" dirty="0" smtClean="0"/>
              <a:t> 이벤트 발생</a:t>
            </a:r>
            <a:endParaRPr lang="en-US" altLang="ko-KR" dirty="0" smtClean="0"/>
          </a:p>
          <a:p>
            <a:r>
              <a:rPr lang="ko-KR" altLang="en-US" dirty="0" smtClean="0"/>
              <a:t>현재 선택된 아이템 알아내기</a:t>
            </a:r>
            <a:endParaRPr lang="en-US" altLang="ko-KR" dirty="0" smtClean="0"/>
          </a:p>
          <a:p>
            <a:pPr lvl="1"/>
            <a:r>
              <a:rPr lang="en-US" altLang="ko-KR" dirty="0" err="1"/>
              <a:t>JComboBox</a:t>
            </a:r>
            <a:r>
              <a:rPr lang="en-US" altLang="ko-KR" dirty="0"/>
              <a:t>&lt;E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의 다음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활용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708920"/>
            <a:ext cx="6767414" cy="71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4319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79512" y="188640"/>
            <a:ext cx="3024336" cy="1080120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11-13 : Action </a:t>
            </a:r>
            <a:br>
              <a:rPr lang="en-US" altLang="ko-KR" sz="2400" dirty="0" smtClean="0"/>
            </a:br>
            <a:r>
              <a:rPr lang="ko-KR" altLang="en-US" sz="2400" dirty="0" smtClean="0"/>
              <a:t>이벤트를 이용한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err="1" smtClean="0"/>
              <a:t>콤보박스</a:t>
            </a:r>
            <a:r>
              <a:rPr lang="ko-KR" altLang="en-US" sz="2400" dirty="0" smtClean="0"/>
              <a:t> 활용 예</a:t>
            </a:r>
            <a:endParaRPr lang="ko-KR" altLang="en-US" sz="2400" dirty="0"/>
          </a:p>
        </p:txBody>
      </p:sp>
      <p:sp>
        <p:nvSpPr>
          <p:cNvPr id="6" name="직사각형 5"/>
          <p:cNvSpPr/>
          <p:nvPr/>
        </p:nvSpPr>
        <p:spPr>
          <a:xfrm>
            <a:off x="3347864" y="73069"/>
            <a:ext cx="5653292" cy="67403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ComboActionEx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private </a:t>
            </a:r>
            <a:r>
              <a:rPr lang="en-US" altLang="ko-KR" sz="1200" dirty="0"/>
              <a:t>String [] fruits = {"apple", "banana", "kiwi", "mango"};</a:t>
            </a:r>
          </a:p>
          <a:p>
            <a:pPr defTabSz="180000"/>
            <a:r>
              <a:rPr lang="en-US" altLang="ko-KR" sz="1200" dirty="0" smtClean="0"/>
              <a:t>	private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 [] images = { </a:t>
            </a:r>
            <a:r>
              <a:rPr lang="en-US" altLang="ko-KR" sz="1200" dirty="0" smtClean="0"/>
              <a:t>new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("images/apple.jpg"),</a:t>
            </a:r>
          </a:p>
          <a:p>
            <a:pPr defTabSz="180000"/>
            <a:r>
              <a:rPr lang="en-US" altLang="ko-KR" sz="1200" dirty="0" smtClean="0"/>
              <a:t>													new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("images/banana.jpg"),</a:t>
            </a:r>
          </a:p>
          <a:p>
            <a:pPr defTabSz="180000"/>
            <a:r>
              <a:rPr lang="en-US" altLang="ko-KR" sz="1200" dirty="0" smtClean="0"/>
              <a:t>													new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("images/kiwi.jpg"),</a:t>
            </a:r>
          </a:p>
          <a:p>
            <a:pPr defTabSz="180000"/>
            <a:r>
              <a:rPr lang="en-US" altLang="ko-KR" sz="1200" dirty="0" smtClean="0"/>
              <a:t>													new </a:t>
            </a:r>
            <a:r>
              <a:rPr lang="en-US" altLang="ko-KR" sz="1200" dirty="0" err="1"/>
              <a:t>ImageIcon</a:t>
            </a:r>
            <a:r>
              <a:rPr lang="en-US" altLang="ko-KR" sz="1200" dirty="0"/>
              <a:t>("images/mango.jpg")};</a:t>
            </a:r>
          </a:p>
          <a:p>
            <a:pPr defTabSz="180000"/>
            <a:r>
              <a:rPr lang="en-US" altLang="ko-KR" sz="1200" dirty="0" smtClean="0"/>
              <a:t>	private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imgLabel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(images[0]);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private </a:t>
            </a:r>
            <a:r>
              <a:rPr lang="en-US" altLang="ko-KR" sz="1200" dirty="0" err="1"/>
              <a:t>JComboBox</a:t>
            </a:r>
            <a:r>
              <a:rPr lang="en-US" altLang="ko-KR" sz="1200" dirty="0"/>
              <a:t>&lt;String&gt; </a:t>
            </a:r>
            <a:r>
              <a:rPr lang="en-US" altLang="ko-KR" sz="1200" b="1" dirty="0" err="1"/>
              <a:t>strCombo</a:t>
            </a:r>
            <a:r>
              <a:rPr lang="en-US" altLang="ko-KR" sz="1200" b="1" dirty="0"/>
              <a:t> = new </a:t>
            </a:r>
            <a:r>
              <a:rPr lang="en-US" altLang="ko-KR" sz="1200" b="1" dirty="0" err="1"/>
              <a:t>JComboBox</a:t>
            </a:r>
            <a:r>
              <a:rPr lang="en-US" altLang="ko-KR" sz="1200" b="1" dirty="0"/>
              <a:t>&lt;String&gt;(fruits);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 err="1"/>
              <a:t>ComboActionEx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ko-KR" altLang="en-US" sz="1200" dirty="0" err="1"/>
              <a:t>콤보박스</a:t>
            </a:r>
            <a:r>
              <a:rPr lang="ko-KR" altLang="en-US" sz="1200" dirty="0"/>
              <a:t> 활용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strCombo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imgLabel</a:t>
            </a:r>
            <a:r>
              <a:rPr lang="en-US" altLang="ko-KR" sz="1200" dirty="0"/>
              <a:t>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b="1" dirty="0" err="1" smtClean="0"/>
              <a:t>strCombo.addActionListener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/>
              <a:t>ActionListener</a:t>
            </a:r>
            <a:r>
              <a:rPr lang="en-US" altLang="ko-KR" sz="1200" b="1" dirty="0"/>
              <a:t>()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		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actionPerformed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ActionEvent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dirty="0" err="1" smtClean="0"/>
              <a:t>JComboBox</a:t>
            </a:r>
            <a:r>
              <a:rPr lang="en-US" altLang="ko-KR" sz="1200" dirty="0" smtClean="0"/>
              <a:t>&lt;String</a:t>
            </a:r>
            <a:r>
              <a:rPr lang="en-US" altLang="ko-KR" sz="1200" dirty="0"/>
              <a:t>&gt; </a:t>
            </a:r>
            <a:r>
              <a:rPr lang="en-US" altLang="ko-KR" sz="1200" dirty="0" err="1"/>
              <a:t>cb</a:t>
            </a:r>
            <a:r>
              <a:rPr lang="en-US" altLang="ko-KR" sz="1200" dirty="0"/>
              <a:t> = (</a:t>
            </a:r>
            <a:r>
              <a:rPr lang="en-US" altLang="ko-KR" sz="1200" dirty="0" err="1"/>
              <a:t>JComboBox</a:t>
            </a:r>
            <a:r>
              <a:rPr lang="en-US" altLang="ko-KR" sz="1200" dirty="0"/>
              <a:t>&lt;String&gt;)</a:t>
            </a:r>
            <a:r>
              <a:rPr lang="en-US" altLang="ko-KR" sz="1200" dirty="0" err="1"/>
              <a:t>e.getSource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index = </a:t>
            </a:r>
            <a:r>
              <a:rPr lang="en-US" altLang="ko-KR" sz="1200" dirty="0" err="1"/>
              <a:t>cb.getSelectedIndex</a:t>
            </a:r>
            <a:r>
              <a:rPr lang="en-US" altLang="ko-KR" sz="1200" dirty="0" smtClean="0"/>
              <a:t>();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imgLabel.setIcon</a:t>
            </a:r>
            <a:r>
              <a:rPr lang="en-US" altLang="ko-KR" sz="1200" b="1" dirty="0" smtClean="0"/>
              <a:t>(images[index]);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});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(300,250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ComboActionEx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664190"/>
            <a:ext cx="2460735" cy="209439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04" y="4005064"/>
            <a:ext cx="2460735" cy="209439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179512" y="5157192"/>
            <a:ext cx="1159937" cy="442674"/>
          </a:xfrm>
          <a:prstGeom prst="wedgeRoundRectCallout">
            <a:avLst>
              <a:gd name="adj1" fmla="val 33259"/>
              <a:gd name="adj2" fmla="val -1008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아이템을 바꾸면</a:t>
            </a:r>
            <a:endParaRPr lang="en-US" altLang="ko-KR" sz="1000" dirty="0" smtClean="0"/>
          </a:p>
          <a:p>
            <a:r>
              <a:rPr lang="ko-KR" altLang="en-US" sz="1000" dirty="0" smtClean="0"/>
              <a:t>이미지 출력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5666245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JSlider</a:t>
            </a:r>
            <a:r>
              <a:rPr lang="en-US" altLang="ko-KR" dirty="0" smtClean="0"/>
              <a:t>, </a:t>
            </a:r>
            <a:r>
              <a:rPr lang="ko-KR" altLang="en-US" dirty="0" smtClean="0"/>
              <a:t>슬라이더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err="1" smtClean="0"/>
              <a:t>JSlider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슬라이더란</a:t>
            </a:r>
            <a:r>
              <a:rPr lang="en-US" altLang="ko-KR" sz="1800" dirty="0" smtClean="0"/>
              <a:t>? </a:t>
            </a:r>
            <a:r>
              <a:rPr lang="ko-KR" altLang="en-US" sz="1800" dirty="0" smtClean="0"/>
              <a:t>마우스로 움직이면서 값을 선택하는 컴포넌트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슬라이더 생성</a:t>
            </a:r>
            <a:endParaRPr lang="en-US" altLang="ko-KR" sz="2000" dirty="0" smtClean="0"/>
          </a:p>
        </p:txBody>
      </p:sp>
      <p:sp>
        <p:nvSpPr>
          <p:cNvPr id="32" name="슬라이드 번호 개체 틀 3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79" y="2204864"/>
            <a:ext cx="5429250" cy="225933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4665729"/>
            <a:ext cx="5957417" cy="171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41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슬라이더의 모양 제어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4034408" cy="4572000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슬라이더 방향 설정</a:t>
            </a:r>
            <a:endParaRPr lang="en-US" altLang="ko-KR" sz="1800" dirty="0" smtClean="0"/>
          </a:p>
          <a:p>
            <a:pPr lvl="1"/>
            <a:r>
              <a:rPr lang="en-US" altLang="ko-KR" sz="1600" dirty="0" smtClean="0"/>
              <a:t>void </a:t>
            </a:r>
            <a:r>
              <a:rPr lang="en-US" altLang="ko-KR" sz="1600" dirty="0" err="1" smtClean="0"/>
              <a:t>setOrientation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orientation)</a:t>
            </a:r>
          </a:p>
          <a:p>
            <a:pPr lvl="2"/>
            <a:r>
              <a:rPr lang="en-US" altLang="ko-KR" sz="1400" dirty="0" smtClean="0"/>
              <a:t>orientation : </a:t>
            </a:r>
            <a:r>
              <a:rPr lang="en-US" altLang="ko-KR" sz="1400" dirty="0" err="1" smtClean="0"/>
              <a:t>JSlider.HORIZONTAL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JSlider.VERTICAL</a:t>
            </a:r>
            <a:endParaRPr lang="en-US" altLang="ko-KR" sz="1400" dirty="0" smtClean="0"/>
          </a:p>
          <a:p>
            <a:r>
              <a:rPr lang="ko-KR" altLang="en-US" sz="1800" dirty="0" smtClean="0"/>
              <a:t>최대 최소 값 설정</a:t>
            </a:r>
            <a:endParaRPr lang="en-US" altLang="ko-KR" sz="1800" dirty="0" smtClean="0"/>
          </a:p>
          <a:p>
            <a:pPr lvl="1"/>
            <a:r>
              <a:rPr lang="en-US" altLang="ko-KR" sz="1600" dirty="0" smtClean="0"/>
              <a:t>void </a:t>
            </a:r>
            <a:r>
              <a:rPr lang="en-US" altLang="ko-KR" sz="1600" dirty="0" err="1" smtClean="0"/>
              <a:t>setMaximum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max)</a:t>
            </a:r>
          </a:p>
          <a:p>
            <a:pPr lvl="1"/>
            <a:r>
              <a:rPr lang="en-US" altLang="ko-KR" sz="1600" dirty="0" smtClean="0"/>
              <a:t>void </a:t>
            </a:r>
            <a:r>
              <a:rPr lang="en-US" altLang="ko-KR" sz="1600" dirty="0" err="1" smtClean="0"/>
              <a:t>setMinimum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min)</a:t>
            </a:r>
          </a:p>
          <a:p>
            <a:r>
              <a:rPr lang="en-US" altLang="ko-KR" sz="1800" dirty="0" smtClean="0"/>
              <a:t>label</a:t>
            </a:r>
            <a:r>
              <a:rPr lang="ko-KR" altLang="en-US" sz="1800" dirty="0" smtClean="0"/>
              <a:t> 보이기</a:t>
            </a:r>
            <a:r>
              <a:rPr lang="en-US" altLang="ko-KR" sz="1800" dirty="0" smtClean="0"/>
              <a:t>/</a:t>
            </a:r>
            <a:r>
              <a:rPr lang="ko-KR" altLang="en-US" sz="1800" dirty="0" smtClean="0"/>
              <a:t>감추기</a:t>
            </a:r>
            <a:endParaRPr lang="en-US" altLang="ko-KR" sz="1800" dirty="0" smtClean="0"/>
          </a:p>
          <a:p>
            <a:pPr lvl="1"/>
            <a:r>
              <a:rPr lang="en-US" altLang="ko-KR" sz="1600" dirty="0" smtClean="0"/>
              <a:t>void </a:t>
            </a:r>
            <a:r>
              <a:rPr lang="en-US" altLang="ko-KR" sz="1600" dirty="0" err="1" smtClean="0"/>
              <a:t>setPaintLabels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boolean</a:t>
            </a:r>
            <a:r>
              <a:rPr lang="en-US" altLang="ko-KR" sz="1600" dirty="0" smtClean="0"/>
              <a:t> b)</a:t>
            </a:r>
          </a:p>
          <a:p>
            <a:pPr lvl="2"/>
            <a:r>
              <a:rPr lang="en-US" altLang="ko-KR" sz="1400" dirty="0" smtClean="0"/>
              <a:t>b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true</a:t>
            </a:r>
            <a:r>
              <a:rPr lang="ko-KR" altLang="en-US" sz="1400" dirty="0" smtClean="0"/>
              <a:t>이면 </a:t>
            </a:r>
            <a:r>
              <a:rPr lang="en-US" altLang="ko-KR" sz="1400" dirty="0" smtClean="0"/>
              <a:t>label </a:t>
            </a:r>
            <a:r>
              <a:rPr lang="ko-KR" altLang="en-US" sz="1400" dirty="0" smtClean="0"/>
              <a:t>출력</a:t>
            </a:r>
            <a:endParaRPr lang="en-US" altLang="ko-KR" sz="1400" dirty="0" smtClean="0"/>
          </a:p>
          <a:p>
            <a:r>
              <a:rPr lang="en-US" altLang="ko-KR" sz="1800" dirty="0" smtClean="0"/>
              <a:t>tick </a:t>
            </a:r>
            <a:r>
              <a:rPr lang="ko-KR" altLang="en-US" sz="1800" dirty="0" smtClean="0"/>
              <a:t>보이기</a:t>
            </a:r>
            <a:r>
              <a:rPr lang="en-US" altLang="ko-KR" sz="1800" dirty="0" smtClean="0"/>
              <a:t>/</a:t>
            </a:r>
            <a:r>
              <a:rPr lang="ko-KR" altLang="en-US" sz="1800" dirty="0" smtClean="0"/>
              <a:t>감추기</a:t>
            </a:r>
            <a:endParaRPr lang="en-US" altLang="ko-KR" sz="1800" dirty="0" smtClean="0"/>
          </a:p>
          <a:p>
            <a:pPr lvl="1"/>
            <a:r>
              <a:rPr lang="en-US" altLang="ko-KR" sz="1600" dirty="0" smtClean="0"/>
              <a:t>void </a:t>
            </a:r>
            <a:r>
              <a:rPr lang="en-US" altLang="ko-KR" sz="1600" dirty="0" err="1" smtClean="0"/>
              <a:t>setPaintTicks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boolean</a:t>
            </a:r>
            <a:r>
              <a:rPr lang="en-US" altLang="ko-KR" sz="1600" dirty="0" smtClean="0"/>
              <a:t> b)</a:t>
            </a:r>
          </a:p>
          <a:p>
            <a:pPr lvl="2"/>
            <a:r>
              <a:rPr lang="en-US" altLang="ko-KR" sz="1400" dirty="0" smtClean="0"/>
              <a:t>b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true</a:t>
            </a:r>
            <a:r>
              <a:rPr lang="ko-KR" altLang="en-US" sz="1400" dirty="0" smtClean="0"/>
              <a:t>이면 눈금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출력</a:t>
            </a:r>
            <a:endParaRPr lang="en-US" altLang="ko-KR" sz="1400" dirty="0" smtClean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2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/>
              <a:t>track</a:t>
            </a:r>
            <a:r>
              <a:rPr lang="ko-KR" altLang="en-US" sz="1800" dirty="0"/>
              <a:t> 보이기</a:t>
            </a:r>
            <a:r>
              <a:rPr lang="en-US" altLang="ko-KR" sz="1800" dirty="0"/>
              <a:t>/</a:t>
            </a:r>
            <a:r>
              <a:rPr lang="ko-KR" altLang="en-US" sz="1800" dirty="0"/>
              <a:t>감추기</a:t>
            </a:r>
            <a:endParaRPr lang="en-US" altLang="ko-KR" sz="1800" dirty="0"/>
          </a:p>
          <a:p>
            <a:pPr lvl="1"/>
            <a:r>
              <a:rPr lang="en-US" altLang="ko-KR" sz="1600" dirty="0"/>
              <a:t>void </a:t>
            </a:r>
            <a:r>
              <a:rPr lang="en-US" altLang="ko-KR" sz="1600" dirty="0" err="1"/>
              <a:t>setPaintTrack</a:t>
            </a:r>
            <a:r>
              <a:rPr lang="en-US" altLang="ko-KR" sz="1600" dirty="0"/>
              <a:t>(</a:t>
            </a:r>
            <a:r>
              <a:rPr lang="en-US" altLang="ko-KR" sz="1600" dirty="0" err="1"/>
              <a:t>boolean</a:t>
            </a:r>
            <a:r>
              <a:rPr lang="en-US" altLang="ko-KR" sz="1600" dirty="0"/>
              <a:t> b)</a:t>
            </a:r>
          </a:p>
          <a:p>
            <a:pPr lvl="2"/>
            <a:r>
              <a:rPr lang="en-US" altLang="ko-KR" sz="1400" dirty="0"/>
              <a:t>b</a:t>
            </a:r>
            <a:r>
              <a:rPr lang="ko-KR" altLang="en-US" sz="1400" dirty="0"/>
              <a:t>가 </a:t>
            </a:r>
            <a:r>
              <a:rPr lang="en-US" altLang="ko-KR" sz="1400" dirty="0"/>
              <a:t>true</a:t>
            </a:r>
            <a:r>
              <a:rPr lang="ko-KR" altLang="en-US" sz="1400" dirty="0"/>
              <a:t>이면 </a:t>
            </a:r>
            <a:r>
              <a:rPr lang="en-US" altLang="ko-KR" sz="1400" dirty="0"/>
              <a:t>track </a:t>
            </a:r>
            <a:r>
              <a:rPr lang="ko-KR" altLang="en-US" sz="1400" dirty="0"/>
              <a:t>출력</a:t>
            </a:r>
            <a:endParaRPr lang="en-US" altLang="ko-KR" sz="1400" dirty="0"/>
          </a:p>
          <a:p>
            <a:r>
              <a:rPr lang="ko-KR" altLang="en-US" sz="1800" dirty="0"/>
              <a:t>큰 눈금 간격 지정</a:t>
            </a:r>
            <a:endParaRPr lang="en-US" altLang="ko-KR" sz="1800" dirty="0"/>
          </a:p>
          <a:p>
            <a:pPr lvl="1"/>
            <a:r>
              <a:rPr lang="en-US" altLang="ko-KR" sz="1600" dirty="0"/>
              <a:t>void </a:t>
            </a:r>
            <a:r>
              <a:rPr lang="en-US" altLang="ko-KR" sz="1600" dirty="0" err="1"/>
              <a:t>setMajorTickSpacing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space)</a:t>
            </a:r>
          </a:p>
          <a:p>
            <a:r>
              <a:rPr lang="ko-KR" altLang="en-US" sz="1800" dirty="0"/>
              <a:t>작은 눈금 간격 지정</a:t>
            </a:r>
            <a:endParaRPr lang="en-US" altLang="ko-KR" sz="1800" dirty="0"/>
          </a:p>
          <a:p>
            <a:pPr lvl="1"/>
            <a:r>
              <a:rPr lang="en-US" altLang="ko-KR" sz="1600" dirty="0"/>
              <a:t>void </a:t>
            </a:r>
            <a:r>
              <a:rPr lang="en-US" altLang="ko-KR" sz="1600" dirty="0" err="1"/>
              <a:t>setMinorTickSpacing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space)</a:t>
            </a:r>
          </a:p>
          <a:p>
            <a:r>
              <a:rPr lang="ko-KR" altLang="en-US" sz="1800" dirty="0"/>
              <a:t>슬라이더 값 제어</a:t>
            </a:r>
            <a:endParaRPr lang="en-US" altLang="ko-KR" sz="1800" dirty="0"/>
          </a:p>
          <a:p>
            <a:pPr lvl="1"/>
            <a:r>
              <a:rPr lang="en-US" altLang="ko-KR" sz="1600" dirty="0"/>
              <a:t>void </a:t>
            </a:r>
            <a:r>
              <a:rPr lang="en-US" altLang="ko-KR" sz="1600" dirty="0" err="1"/>
              <a:t>setVaule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n)</a:t>
            </a:r>
          </a:p>
          <a:p>
            <a:pPr lvl="2"/>
            <a:r>
              <a:rPr lang="en-US" altLang="ko-KR" sz="1400" dirty="0"/>
              <a:t>n</a:t>
            </a:r>
            <a:r>
              <a:rPr lang="ko-KR" altLang="en-US" sz="1400" dirty="0"/>
              <a:t>이 슬라이더의 값이 되며 이에 따라 슬라이더의 손잡이 위치가 변경된다</a:t>
            </a:r>
            <a:r>
              <a:rPr lang="en-US" altLang="ko-KR" sz="1400" dirty="0"/>
              <a:t>.</a:t>
            </a:r>
          </a:p>
          <a:p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1335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 smtClean="0"/>
              <a:t>예제 </a:t>
            </a:r>
            <a:r>
              <a:rPr lang="en-US" altLang="ko-KR" sz="2800" dirty="0" smtClean="0"/>
              <a:t>11-14 : </a:t>
            </a:r>
            <a:r>
              <a:rPr lang="en-US" altLang="ko-KR" sz="2800" dirty="0" err="1"/>
              <a:t>JSlider</a:t>
            </a:r>
            <a:r>
              <a:rPr lang="ko-KR" altLang="en-US" sz="2800" dirty="0"/>
              <a:t>로 슬라이더 컴포넌트를 만들고 모양을 제어하는 예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491880" y="1484784"/>
            <a:ext cx="5040560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SliderEx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/>
              <a:t>SliderEx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ko-KR" altLang="en-US" sz="1200" dirty="0"/>
              <a:t>슬라이더 만들기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da-DK" altLang="ko-KR" sz="1200" dirty="0" smtClean="0"/>
              <a:t>		</a:t>
            </a:r>
          </a:p>
          <a:p>
            <a:pPr defTabSz="180000"/>
            <a:r>
              <a:rPr lang="da-DK" altLang="ko-KR" sz="1200" dirty="0"/>
              <a:t>	</a:t>
            </a:r>
            <a:r>
              <a:rPr lang="da-DK" altLang="ko-KR" sz="1200" dirty="0" smtClean="0"/>
              <a:t>	</a:t>
            </a:r>
            <a:r>
              <a:rPr lang="da-DK" altLang="ko-KR" sz="1200" b="1" dirty="0" smtClean="0"/>
              <a:t>JSlider </a:t>
            </a:r>
            <a:r>
              <a:rPr lang="da-DK" altLang="ko-KR" sz="1200" b="1" dirty="0"/>
              <a:t>slider = new JSlider(JSlider.HORIZONTAL, 0, 200, 100);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slider.setPaintLabels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slider.setPaintTicks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slider.setPaintTrack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slider.setMajorTickSpacing</a:t>
            </a:r>
            <a:r>
              <a:rPr lang="en-US" altLang="ko-KR" sz="1200" dirty="0" smtClean="0"/>
              <a:t>(50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slider.setMinorTickSpacing</a:t>
            </a:r>
            <a:r>
              <a:rPr lang="en-US" altLang="ko-KR" sz="1200" dirty="0" smtClean="0"/>
              <a:t>(10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(slider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(300,100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SliderEx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55" y="1484784"/>
            <a:ext cx="2599285" cy="84330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988807" y="2492896"/>
            <a:ext cx="1558945" cy="272415"/>
          </a:xfrm>
          <a:prstGeom prst="wedgeRoundRectCallout">
            <a:avLst>
              <a:gd name="adj1" fmla="val 33259"/>
              <a:gd name="adj2" fmla="val -10085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00" dirty="0" smtClean="0"/>
              <a:t>0~200 </a:t>
            </a:r>
            <a:r>
              <a:rPr lang="ko-KR" altLang="en-US" sz="1000" dirty="0" smtClean="0"/>
              <a:t>사이의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슬라이더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449747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11-1 : </a:t>
            </a:r>
            <a:r>
              <a:rPr lang="ko-KR" altLang="en-US" sz="2400" dirty="0"/>
              <a:t>스윙 컴포넌트의 공통 기능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JComponent</a:t>
            </a:r>
            <a:r>
              <a:rPr lang="ko-KR" altLang="en-US" sz="2400" dirty="0"/>
              <a:t>의 </a:t>
            </a:r>
            <a:r>
              <a:rPr lang="ko-KR" altLang="en-US" sz="2400" dirty="0" err="1"/>
              <a:t>메소드</a:t>
            </a:r>
            <a:endParaRPr lang="ko-KR" altLang="en-US" sz="2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79512" y="1289979"/>
            <a:ext cx="5328592" cy="5509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java.awt</a:t>
            </a:r>
            <a:r>
              <a:rPr lang="en-US" altLang="ko-KR" sz="1100" dirty="0"/>
              <a:t>.*;</a:t>
            </a:r>
          </a:p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java.awt.event</a:t>
            </a:r>
            <a:r>
              <a:rPr lang="en-US" altLang="ko-KR" sz="1100" dirty="0"/>
              <a:t>.*;</a:t>
            </a:r>
          </a:p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javax.swing</a:t>
            </a:r>
            <a:r>
              <a:rPr lang="en-US" altLang="ko-KR" sz="1100" dirty="0" smtClean="0"/>
              <a:t>.*;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b="1" dirty="0"/>
              <a:t>public class </a:t>
            </a:r>
            <a:r>
              <a:rPr lang="en-US" altLang="ko-KR" sz="1100" b="1" dirty="0" err="1"/>
              <a:t>JComponentEx</a:t>
            </a:r>
            <a:r>
              <a:rPr lang="en-US" altLang="ko-KR" sz="1100" b="1" dirty="0"/>
              <a:t> extends </a:t>
            </a:r>
            <a:r>
              <a:rPr lang="en-US" altLang="ko-KR" sz="1100" b="1" dirty="0" err="1"/>
              <a:t>JFrame</a:t>
            </a:r>
            <a:r>
              <a:rPr lang="en-US" altLang="ko-KR" sz="1100" b="1" dirty="0"/>
              <a:t>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 err="1"/>
              <a:t>JComponentEx</a:t>
            </a:r>
            <a:r>
              <a:rPr lang="en-US" altLang="ko-KR" sz="1100" dirty="0"/>
              <a:t>() {</a:t>
            </a:r>
          </a:p>
          <a:p>
            <a:pPr defTabSz="180000"/>
            <a:r>
              <a:rPr lang="en-US" altLang="ko-KR" sz="1100" dirty="0" smtClean="0"/>
              <a:t>		super</a:t>
            </a:r>
            <a:r>
              <a:rPr lang="en-US" altLang="ko-KR" sz="1100" dirty="0"/>
              <a:t>("</a:t>
            </a:r>
            <a:r>
              <a:rPr lang="en-US" altLang="ko-KR" sz="1100" dirty="0" err="1"/>
              <a:t>JComponent</a:t>
            </a:r>
            <a:r>
              <a:rPr lang="ko-KR" altLang="en-US" sz="1100" dirty="0"/>
              <a:t>의 공통 </a:t>
            </a:r>
            <a:r>
              <a:rPr lang="ko-KR" altLang="en-US" sz="1100" dirty="0" err="1"/>
              <a:t>메소드</a:t>
            </a:r>
            <a:r>
              <a:rPr lang="ko-KR" altLang="en-US" sz="1100" dirty="0"/>
              <a:t> 예제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 smtClean="0"/>
              <a:t>		Container </a:t>
            </a:r>
            <a:r>
              <a:rPr lang="en-US" altLang="ko-KR" sz="1100" dirty="0"/>
              <a:t>c = </a:t>
            </a:r>
            <a:r>
              <a:rPr lang="en-US" altLang="ko-KR" sz="1100" dirty="0" err="1"/>
              <a:t>getContentPane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c.setLayout</a:t>
            </a:r>
            <a:r>
              <a:rPr lang="en-US" altLang="ko-KR" sz="1100" dirty="0" smtClean="0"/>
              <a:t>(new </a:t>
            </a:r>
            <a:r>
              <a:rPr lang="en-US" altLang="ko-KR" sz="1100" dirty="0" err="1"/>
              <a:t>FlowLayout</a:t>
            </a:r>
            <a:r>
              <a:rPr lang="en-US" altLang="ko-KR" sz="1100" dirty="0"/>
              <a:t>());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JButton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b1 = new </a:t>
            </a:r>
            <a:r>
              <a:rPr lang="en-US" altLang="ko-KR" sz="1100" dirty="0" err="1"/>
              <a:t>JButton</a:t>
            </a:r>
            <a:r>
              <a:rPr lang="en-US" altLang="ko-KR" sz="1100" dirty="0"/>
              <a:t>("Magenta/Yellow Button");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JButton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b2 = new </a:t>
            </a:r>
            <a:r>
              <a:rPr lang="en-US" altLang="ko-KR" sz="1100" dirty="0" err="1"/>
              <a:t>JButton</a:t>
            </a:r>
            <a:r>
              <a:rPr lang="en-US" altLang="ko-KR" sz="1100" dirty="0"/>
              <a:t>(" Disabled Button ");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JButton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b3 = new </a:t>
            </a:r>
            <a:r>
              <a:rPr lang="en-US" altLang="ko-KR" sz="1100" dirty="0" err="1"/>
              <a:t>JButton</a:t>
            </a:r>
            <a:r>
              <a:rPr lang="en-US" altLang="ko-KR" sz="1100" dirty="0"/>
              <a:t>("</a:t>
            </a:r>
            <a:r>
              <a:rPr lang="en-US" altLang="ko-KR" sz="1100" dirty="0" err="1"/>
              <a:t>getX</a:t>
            </a:r>
            <a:r>
              <a:rPr lang="en-US" altLang="ko-KR" sz="1100" dirty="0"/>
              <a:t>(), </a:t>
            </a:r>
            <a:r>
              <a:rPr lang="en-US" altLang="ko-KR" sz="1100" dirty="0" err="1"/>
              <a:t>getY</a:t>
            </a:r>
            <a:r>
              <a:rPr lang="en-US" altLang="ko-KR" sz="1100" dirty="0"/>
              <a:t>()");</a:t>
            </a:r>
          </a:p>
          <a:p>
            <a:pPr defTabSz="180000"/>
            <a:r>
              <a:rPr lang="en-US" altLang="ko-KR" sz="1100" dirty="0" smtClean="0"/>
              <a:t>		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	</a:t>
            </a:r>
            <a:r>
              <a:rPr lang="en-US" altLang="ko-KR" sz="1100" b="1" dirty="0" smtClean="0"/>
              <a:t>b1.setBackground(</a:t>
            </a:r>
            <a:r>
              <a:rPr lang="en-US" altLang="ko-KR" sz="1100" b="1" dirty="0" err="1" smtClean="0"/>
              <a:t>Color.YELLOW</a:t>
            </a:r>
            <a:r>
              <a:rPr lang="en-US" altLang="ko-KR" sz="1100" b="1" dirty="0"/>
              <a:t>);</a:t>
            </a:r>
            <a:r>
              <a:rPr lang="en-US" altLang="ko-KR" sz="1100" dirty="0"/>
              <a:t> // </a:t>
            </a:r>
            <a:r>
              <a:rPr lang="ko-KR" altLang="en-US" sz="1100" dirty="0"/>
              <a:t>배경색 설정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smtClean="0"/>
              <a:t>b1.setForeground(</a:t>
            </a:r>
            <a:r>
              <a:rPr lang="en-US" altLang="ko-KR" sz="1100" b="1" dirty="0" err="1" smtClean="0"/>
              <a:t>Color.MAGENTA</a:t>
            </a:r>
            <a:r>
              <a:rPr lang="en-US" altLang="ko-KR" sz="1100" b="1" dirty="0"/>
              <a:t>);</a:t>
            </a:r>
            <a:r>
              <a:rPr lang="en-US" altLang="ko-KR" sz="1100" dirty="0"/>
              <a:t> // </a:t>
            </a:r>
            <a:r>
              <a:rPr lang="ko-KR" altLang="en-US" sz="1100" dirty="0" err="1"/>
              <a:t>글자색</a:t>
            </a:r>
            <a:r>
              <a:rPr lang="ko-KR" altLang="en-US" sz="1100" dirty="0"/>
              <a:t> 설정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smtClean="0"/>
              <a:t>b1.setFont(new </a:t>
            </a:r>
            <a:r>
              <a:rPr lang="en-US" altLang="ko-KR" sz="1100" b="1" dirty="0"/>
              <a:t>Font("Arial", </a:t>
            </a:r>
            <a:r>
              <a:rPr lang="en-US" altLang="ko-KR" sz="1100" b="1" dirty="0" err="1"/>
              <a:t>Font.ITALIC</a:t>
            </a:r>
            <a:r>
              <a:rPr lang="en-US" altLang="ko-KR" sz="1100" b="1" dirty="0"/>
              <a:t>, 20));</a:t>
            </a:r>
            <a:r>
              <a:rPr lang="en-US" altLang="ko-KR" sz="1100" dirty="0"/>
              <a:t> // Arial, 20</a:t>
            </a:r>
            <a:r>
              <a:rPr lang="ko-KR" altLang="en-US" sz="1100" dirty="0"/>
              <a:t>픽셀 폰트 설정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smtClean="0"/>
              <a:t>b2.setEnabled(false</a:t>
            </a:r>
            <a:r>
              <a:rPr lang="en-US" altLang="ko-KR" sz="1100" b="1" dirty="0"/>
              <a:t>); </a:t>
            </a:r>
            <a:r>
              <a:rPr lang="en-US" altLang="ko-KR" sz="1100" dirty="0"/>
              <a:t>// </a:t>
            </a:r>
            <a:r>
              <a:rPr lang="ko-KR" altLang="en-US" sz="1100" dirty="0"/>
              <a:t>버튼 </a:t>
            </a:r>
            <a:r>
              <a:rPr lang="ko-KR" altLang="en-US" sz="1100" dirty="0" smtClean="0"/>
              <a:t>비활성화</a:t>
            </a:r>
            <a:endParaRPr lang="en-US" altLang="ko-KR" sz="1100" dirty="0" smtClean="0"/>
          </a:p>
          <a:p>
            <a:pPr defTabSz="180000"/>
            <a:r>
              <a:rPr lang="en-US" altLang="ko-KR" sz="1100" dirty="0" smtClean="0"/>
              <a:t>		b3.addActionListener(new </a:t>
            </a:r>
            <a:r>
              <a:rPr lang="en-US" altLang="ko-KR" sz="1100" dirty="0" err="1"/>
              <a:t>ActionListener</a:t>
            </a:r>
            <a:r>
              <a:rPr lang="en-US" altLang="ko-KR" sz="1100" dirty="0"/>
              <a:t>() {</a:t>
            </a:r>
          </a:p>
          <a:p>
            <a:pPr defTabSz="180000"/>
            <a:r>
              <a:rPr lang="en-US" altLang="ko-KR" sz="1100" dirty="0" smtClean="0"/>
              <a:t>			public </a:t>
            </a:r>
            <a:r>
              <a:rPr lang="en-US" altLang="ko-KR" sz="1100" dirty="0"/>
              <a:t>void </a:t>
            </a:r>
            <a:r>
              <a:rPr lang="en-US" altLang="ko-KR" sz="1100" dirty="0" err="1"/>
              <a:t>actionPerformed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ActionEvent</a:t>
            </a:r>
            <a:r>
              <a:rPr lang="en-US" altLang="ko-KR" sz="1100" dirty="0"/>
              <a:t> e) {</a:t>
            </a:r>
          </a:p>
          <a:p>
            <a:pPr defTabSz="180000"/>
            <a:r>
              <a:rPr lang="en-US" altLang="ko-KR" sz="1100" dirty="0" smtClean="0"/>
              <a:t>				</a:t>
            </a:r>
            <a:r>
              <a:rPr lang="en-US" altLang="ko-KR" sz="1100" dirty="0" err="1" smtClean="0"/>
              <a:t>JButton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b = (</a:t>
            </a:r>
            <a:r>
              <a:rPr lang="en-US" altLang="ko-KR" sz="1100" dirty="0" err="1"/>
              <a:t>JButton</a:t>
            </a:r>
            <a:r>
              <a:rPr lang="en-US" altLang="ko-KR" sz="1100" dirty="0"/>
              <a:t>)</a:t>
            </a:r>
            <a:r>
              <a:rPr lang="en-US" altLang="ko-KR" sz="1100" dirty="0" err="1"/>
              <a:t>e.getSource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 smtClean="0"/>
              <a:t>				</a:t>
            </a:r>
            <a:r>
              <a:rPr lang="en-US" altLang="ko-KR" sz="1100" dirty="0" err="1" smtClean="0"/>
              <a:t>JComponentEx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frame = </a:t>
            </a:r>
            <a:r>
              <a:rPr lang="en-US" altLang="ko-KR" sz="1100" b="1" dirty="0"/>
              <a:t>(</a:t>
            </a:r>
            <a:r>
              <a:rPr lang="en-US" altLang="ko-KR" sz="1100" b="1" dirty="0" err="1"/>
              <a:t>JComponentEx</a:t>
            </a:r>
            <a:r>
              <a:rPr lang="en-US" altLang="ko-KR" sz="1100" b="1" dirty="0"/>
              <a:t>)</a:t>
            </a:r>
            <a:r>
              <a:rPr lang="en-US" altLang="ko-KR" sz="1100" b="1" dirty="0" err="1"/>
              <a:t>b.getTopLevelAncestor</a:t>
            </a:r>
            <a:r>
              <a:rPr lang="en-US" altLang="ko-KR" sz="1100" b="1" dirty="0"/>
              <a:t>();</a:t>
            </a:r>
          </a:p>
          <a:p>
            <a:pPr defTabSz="180000"/>
            <a:r>
              <a:rPr lang="en-US" altLang="ko-KR" sz="1100" dirty="0" smtClean="0"/>
              <a:t>				</a:t>
            </a:r>
            <a:r>
              <a:rPr lang="en-US" altLang="ko-KR" sz="1100" b="1" dirty="0" err="1" smtClean="0"/>
              <a:t>frame.setTitle</a:t>
            </a:r>
            <a:r>
              <a:rPr lang="en-US" altLang="ko-KR" sz="1100" dirty="0" smtClean="0"/>
              <a:t>(</a:t>
            </a:r>
            <a:r>
              <a:rPr lang="en-US" altLang="ko-KR" sz="1100" b="1" dirty="0" err="1" smtClean="0"/>
              <a:t>b.getX</a:t>
            </a:r>
            <a:r>
              <a:rPr lang="en-US" altLang="ko-KR" sz="1100" b="1" dirty="0"/>
              <a:t>() </a:t>
            </a:r>
            <a:r>
              <a:rPr lang="en-US" altLang="ko-KR" sz="1100" dirty="0"/>
              <a:t>+ "," + </a:t>
            </a:r>
            <a:r>
              <a:rPr lang="en-US" altLang="ko-KR" sz="1100" b="1" dirty="0" err="1"/>
              <a:t>b.getY</a:t>
            </a:r>
            <a:r>
              <a:rPr lang="en-US" altLang="ko-KR" sz="1100" b="1" dirty="0"/>
              <a:t>()</a:t>
            </a:r>
            <a:r>
              <a:rPr lang="en-US" altLang="ko-KR" sz="1100" dirty="0"/>
              <a:t>); // </a:t>
            </a:r>
            <a:r>
              <a:rPr lang="ko-KR" altLang="en-US" sz="1100" dirty="0"/>
              <a:t>타이틀에 버튼 좌표 출력</a:t>
            </a:r>
          </a:p>
          <a:p>
            <a:pPr defTabSz="180000"/>
            <a:r>
              <a:rPr lang="en-US" altLang="ko-KR" sz="1100" dirty="0" smtClean="0"/>
              <a:t>			}</a:t>
            </a:r>
            <a:endParaRPr lang="en-US" altLang="ko-KR" sz="1100" dirty="0"/>
          </a:p>
          <a:p>
            <a:pPr defTabSz="180000"/>
            <a:r>
              <a:rPr lang="en-US" altLang="ko-KR" sz="1100" dirty="0" smtClean="0"/>
              <a:t>		});</a:t>
            </a:r>
            <a:endParaRPr lang="en-US" altLang="ko-KR" sz="1100" dirty="0"/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c.add</a:t>
            </a:r>
            <a:r>
              <a:rPr lang="en-US" altLang="ko-KR" sz="1100" dirty="0" smtClean="0"/>
              <a:t>(b1</a:t>
            </a:r>
            <a:r>
              <a:rPr lang="en-US" altLang="ko-KR" sz="1100" dirty="0"/>
              <a:t>); </a:t>
            </a:r>
            <a:r>
              <a:rPr lang="en-US" altLang="ko-KR" sz="1100" dirty="0" err="1"/>
              <a:t>c.add</a:t>
            </a:r>
            <a:r>
              <a:rPr lang="en-US" altLang="ko-KR" sz="1100" dirty="0"/>
              <a:t>(b2); </a:t>
            </a:r>
            <a:r>
              <a:rPr lang="en-US" altLang="ko-KR" sz="1100" dirty="0" err="1"/>
              <a:t>c.add</a:t>
            </a:r>
            <a:r>
              <a:rPr lang="en-US" altLang="ko-KR" sz="1100" dirty="0"/>
              <a:t>(b3); // </a:t>
            </a:r>
            <a:r>
              <a:rPr lang="ko-KR" altLang="en-US" sz="1100" dirty="0" err="1"/>
              <a:t>컨텐트팬에</a:t>
            </a:r>
            <a:r>
              <a:rPr lang="ko-KR" altLang="en-US" sz="1100" dirty="0"/>
              <a:t> 버튼 부착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setSize</a:t>
            </a:r>
            <a:r>
              <a:rPr lang="en-US" altLang="ko-KR" sz="1100" dirty="0" smtClean="0"/>
              <a:t>(260,200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setVisible</a:t>
            </a:r>
            <a:r>
              <a:rPr lang="en-US" altLang="ko-KR" sz="1100" dirty="0" smtClean="0"/>
              <a:t>(true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 smtClean="0"/>
              <a:t>	}</a:t>
            </a:r>
            <a:endParaRPr lang="en-US" altLang="ko-KR" sz="1100" dirty="0"/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/>
              <a:t>static void main(String[]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pPr defTabSz="180000"/>
            <a:r>
              <a:rPr lang="en-US" altLang="ko-KR" sz="1100" dirty="0" smtClean="0"/>
              <a:t>		new </a:t>
            </a:r>
            <a:r>
              <a:rPr lang="en-US" altLang="ko-KR" sz="1100" dirty="0" err="1"/>
              <a:t>JComponentEx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 smtClean="0"/>
              <a:t>	}</a:t>
            </a:r>
            <a:endParaRPr lang="en-US" altLang="ko-KR" sz="1100" dirty="0"/>
          </a:p>
          <a:p>
            <a:pPr defTabSz="180000"/>
            <a:r>
              <a:rPr lang="en-US" altLang="ko-KR" sz="1100" dirty="0" smtClean="0"/>
              <a:t>}</a:t>
            </a:r>
            <a:endParaRPr lang="en-US" altLang="ko-KR" sz="11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4175969"/>
            <a:ext cx="3462015" cy="209664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1548675"/>
            <a:ext cx="4049266" cy="202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04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512"/>
    </mc:Choice>
    <mc:Fallback xmlns="">
      <p:transition spd="slow" advTm="252512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JSlider</a:t>
            </a:r>
            <a:r>
              <a:rPr lang="ko-KR" altLang="en-US" smtClean="0"/>
              <a:t>와 </a:t>
            </a:r>
            <a:r>
              <a:rPr lang="en-US" altLang="ko-KR" smtClean="0"/>
              <a:t>Change </a:t>
            </a:r>
            <a:r>
              <a:rPr lang="ko-KR" altLang="en-US" smtClean="0"/>
              <a:t>이벤트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Change </a:t>
            </a:r>
            <a:r>
              <a:rPr lang="ko-KR" altLang="en-US" dirty="0" smtClean="0"/>
              <a:t>이벤트</a:t>
            </a:r>
            <a:endParaRPr lang="en-US" altLang="ko-KR" dirty="0" smtClean="0"/>
          </a:p>
          <a:p>
            <a:pPr lvl="1"/>
            <a:r>
              <a:rPr lang="en-US" altLang="ko-KR" dirty="0" err="1"/>
              <a:t>JSlider</a:t>
            </a:r>
            <a:r>
              <a:rPr lang="ko-KR" altLang="en-US" dirty="0"/>
              <a:t>의 값</a:t>
            </a:r>
            <a:r>
              <a:rPr lang="en-US" altLang="ko-KR" dirty="0"/>
              <a:t>(value)</a:t>
            </a:r>
            <a:r>
              <a:rPr lang="ko-KR" altLang="en-US" dirty="0"/>
              <a:t>이 바뀌면 </a:t>
            </a:r>
            <a:r>
              <a:rPr lang="ko-KR" altLang="en-US" dirty="0" smtClean="0"/>
              <a:t>발생 </a:t>
            </a:r>
            <a:endParaRPr lang="en-US" altLang="ko-KR" dirty="0" smtClean="0"/>
          </a:p>
          <a:p>
            <a:pPr lvl="2"/>
            <a:r>
              <a:rPr lang="ko-KR" altLang="en-US" dirty="0"/>
              <a:t>사용자가 슬라이더의 손잡이를 </a:t>
            </a:r>
            <a:r>
              <a:rPr lang="ko-KR" altLang="en-US" dirty="0" smtClean="0"/>
              <a:t>움직이는 경우</a:t>
            </a:r>
            <a:endParaRPr lang="en-US" altLang="ko-KR" dirty="0" smtClean="0"/>
          </a:p>
          <a:p>
            <a:pPr lvl="2"/>
            <a:r>
              <a:rPr lang="en-US" altLang="ko-KR" dirty="0" err="1"/>
              <a:t>JSlider</a:t>
            </a:r>
            <a:r>
              <a:rPr lang="ko-KR" altLang="en-US" dirty="0"/>
              <a:t>의 </a:t>
            </a:r>
            <a:r>
              <a:rPr lang="en-US" altLang="ko-KR" dirty="0" err="1"/>
              <a:t>setValue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n)</a:t>
            </a:r>
            <a:r>
              <a:rPr lang="ko-KR" altLang="en-US" dirty="0"/>
              <a:t>를 </a:t>
            </a:r>
            <a:r>
              <a:rPr lang="ko-KR" altLang="en-US" dirty="0" smtClean="0"/>
              <a:t>호출하여 값</a:t>
            </a:r>
            <a:r>
              <a:rPr lang="en-US" altLang="ko-KR" dirty="0" smtClean="0"/>
              <a:t>(value </a:t>
            </a:r>
            <a:r>
              <a:rPr lang="ko-KR" altLang="en-US" dirty="0" smtClean="0"/>
              <a:t>필드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이 바뀌는 경우</a:t>
            </a:r>
            <a:endParaRPr lang="en-US" altLang="ko-KR" dirty="0" smtClean="0"/>
          </a:p>
          <a:p>
            <a:r>
              <a:rPr lang="en-US" altLang="ko-KR" dirty="0" err="1" smtClean="0"/>
              <a:t>ChangeListener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356992"/>
            <a:ext cx="7066112" cy="74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9096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-23813"/>
            <a:ext cx="9144000" cy="700088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11-15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: </a:t>
            </a:r>
            <a:r>
              <a:rPr lang="en-US" altLang="ko-KR" sz="2400" dirty="0" err="1" smtClean="0"/>
              <a:t>JSlider</a:t>
            </a:r>
            <a:r>
              <a:rPr lang="ko-KR" altLang="en-US" sz="2400" dirty="0" smtClean="0"/>
              <a:t>와 </a:t>
            </a:r>
            <a:r>
              <a:rPr lang="en-US" altLang="ko-KR" sz="2400" dirty="0" smtClean="0"/>
              <a:t>Change</a:t>
            </a:r>
            <a:r>
              <a:rPr lang="ko-KR" altLang="en-US" sz="2400" dirty="0" smtClean="0"/>
              <a:t>이벤트를 활용한 색깔 다루기</a:t>
            </a:r>
            <a:endParaRPr lang="ko-KR" altLang="en-US" sz="2400" dirty="0"/>
          </a:p>
        </p:txBody>
      </p:sp>
      <p:sp>
        <p:nvSpPr>
          <p:cNvPr id="4" name="직사각형 3"/>
          <p:cNvSpPr/>
          <p:nvPr/>
        </p:nvSpPr>
        <p:spPr>
          <a:xfrm>
            <a:off x="467544" y="654498"/>
            <a:ext cx="4320480" cy="60708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/>
              <a:t>import </a:t>
            </a:r>
            <a:r>
              <a:rPr lang="en-US" altLang="ko-KR" sz="1050" dirty="0" err="1"/>
              <a:t>javax.swing</a:t>
            </a:r>
            <a:r>
              <a:rPr lang="en-US" altLang="ko-KR" sz="1050" dirty="0"/>
              <a:t>.*;</a:t>
            </a:r>
          </a:p>
          <a:p>
            <a:pPr defTabSz="180000"/>
            <a:r>
              <a:rPr lang="en-US" altLang="ko-KR" sz="1050" dirty="0"/>
              <a:t>import </a:t>
            </a:r>
            <a:r>
              <a:rPr lang="en-US" altLang="ko-KR" sz="1050" dirty="0" err="1"/>
              <a:t>java.awt</a:t>
            </a:r>
            <a:r>
              <a:rPr lang="en-US" altLang="ko-KR" sz="1050" dirty="0"/>
              <a:t>.*;</a:t>
            </a:r>
          </a:p>
          <a:p>
            <a:pPr defTabSz="180000"/>
            <a:r>
              <a:rPr lang="en-US" altLang="ko-KR" sz="1050" dirty="0"/>
              <a:t>import </a:t>
            </a:r>
            <a:r>
              <a:rPr lang="en-US" altLang="ko-KR" sz="1050" dirty="0" err="1"/>
              <a:t>javax.swing.event</a:t>
            </a:r>
            <a:r>
              <a:rPr lang="en-US" altLang="ko-KR" sz="1050" dirty="0" smtClean="0"/>
              <a:t>.*;</a:t>
            </a:r>
          </a:p>
          <a:p>
            <a:pPr defTabSz="180000"/>
            <a:endParaRPr lang="en-US" altLang="ko-KR" sz="1050" dirty="0"/>
          </a:p>
          <a:p>
            <a:pPr defTabSz="180000"/>
            <a:r>
              <a:rPr lang="en-US" altLang="ko-KR" sz="1050" b="1" dirty="0"/>
              <a:t>public class </a:t>
            </a:r>
            <a:r>
              <a:rPr lang="en-US" altLang="ko-KR" sz="1050" b="1" dirty="0" err="1"/>
              <a:t>SliderChangeEx</a:t>
            </a:r>
            <a:r>
              <a:rPr lang="en-US" altLang="ko-KR" sz="1050" b="1" dirty="0"/>
              <a:t> extends </a:t>
            </a:r>
            <a:r>
              <a:rPr lang="en-US" altLang="ko-KR" sz="1050" b="1" dirty="0" err="1"/>
              <a:t>JFrame</a:t>
            </a:r>
            <a:r>
              <a:rPr lang="en-US" altLang="ko-KR" sz="1050" b="1" dirty="0"/>
              <a:t> </a:t>
            </a:r>
            <a:r>
              <a:rPr lang="en-US" altLang="ko-KR" sz="1050" dirty="0"/>
              <a:t>{</a:t>
            </a:r>
          </a:p>
          <a:p>
            <a:pPr defTabSz="180000"/>
            <a:r>
              <a:rPr lang="en-US" altLang="ko-KR" sz="1050" dirty="0" smtClean="0"/>
              <a:t>	private </a:t>
            </a:r>
            <a:r>
              <a:rPr lang="en-US" altLang="ko-KR" sz="1050" dirty="0" err="1"/>
              <a:t>JLabel</a:t>
            </a:r>
            <a:r>
              <a:rPr lang="en-US" altLang="ko-KR" sz="1050" dirty="0"/>
              <a:t> </a:t>
            </a:r>
            <a:r>
              <a:rPr lang="en-US" altLang="ko-KR" sz="1050" dirty="0" err="1"/>
              <a:t>colorLabel</a:t>
            </a:r>
            <a:r>
              <a:rPr lang="en-US" altLang="ko-KR" sz="1050" dirty="0"/>
              <a:t>;</a:t>
            </a:r>
          </a:p>
          <a:p>
            <a:pPr defTabSz="180000"/>
            <a:r>
              <a:rPr lang="en-US" altLang="ko-KR" sz="1050" b="1" dirty="0" smtClean="0"/>
              <a:t>	private </a:t>
            </a:r>
            <a:r>
              <a:rPr lang="en-US" altLang="ko-KR" sz="1050" b="1" dirty="0" err="1"/>
              <a:t>JSlider</a:t>
            </a:r>
            <a:r>
              <a:rPr lang="en-US" altLang="ko-KR" sz="1050" b="1" dirty="0"/>
              <a:t> [] </a:t>
            </a:r>
            <a:r>
              <a:rPr lang="en-US" altLang="ko-KR" sz="1050" b="1" dirty="0" err="1"/>
              <a:t>sl</a:t>
            </a:r>
            <a:r>
              <a:rPr lang="en-US" altLang="ko-KR" sz="1050" b="1" dirty="0"/>
              <a:t> = new </a:t>
            </a:r>
            <a:r>
              <a:rPr lang="en-US" altLang="ko-KR" sz="1050" b="1" dirty="0" err="1"/>
              <a:t>JSlider</a:t>
            </a:r>
            <a:r>
              <a:rPr lang="en-US" altLang="ko-KR" sz="1050" b="1" dirty="0"/>
              <a:t> [3</a:t>
            </a:r>
            <a:r>
              <a:rPr lang="en-US" altLang="ko-KR" sz="1050" b="1" dirty="0" smtClean="0"/>
              <a:t>];</a:t>
            </a:r>
            <a:endParaRPr lang="ko-KR" altLang="en-US" sz="1050" b="1" dirty="0"/>
          </a:p>
          <a:p>
            <a:pPr defTabSz="180000"/>
            <a:r>
              <a:rPr lang="en-US" altLang="ko-KR" sz="1050" dirty="0" smtClean="0"/>
              <a:t>	public </a:t>
            </a:r>
            <a:r>
              <a:rPr lang="en-US" altLang="ko-KR" sz="1050" dirty="0" err="1"/>
              <a:t>SliderChangeEx</a:t>
            </a:r>
            <a:r>
              <a:rPr lang="en-US" altLang="ko-KR" sz="1050" dirty="0"/>
              <a:t>() {</a:t>
            </a:r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setTitle</a:t>
            </a:r>
            <a:r>
              <a:rPr lang="en-US" altLang="ko-KR" sz="1050" dirty="0"/>
              <a:t>("</a:t>
            </a:r>
            <a:r>
              <a:rPr lang="ko-KR" altLang="en-US" sz="1050" dirty="0"/>
              <a:t>슬라이더와 </a:t>
            </a:r>
            <a:r>
              <a:rPr lang="en-US" altLang="ko-KR" sz="1050" dirty="0" err="1"/>
              <a:t>ChangeEvent</a:t>
            </a:r>
            <a:r>
              <a:rPr lang="en-US" altLang="ko-KR" sz="1050" dirty="0"/>
              <a:t> </a:t>
            </a:r>
            <a:r>
              <a:rPr lang="ko-KR" altLang="en-US" sz="1050" dirty="0"/>
              <a:t>예제</a:t>
            </a:r>
            <a:r>
              <a:rPr lang="en-US" altLang="ko-KR" sz="1050" dirty="0"/>
              <a:t>");</a:t>
            </a:r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setDefaultCloseOperation</a:t>
            </a:r>
            <a:r>
              <a:rPr lang="en-US" altLang="ko-KR" sz="1050" dirty="0" smtClean="0"/>
              <a:t>(</a:t>
            </a:r>
            <a:r>
              <a:rPr lang="en-US" altLang="ko-KR" sz="1050" dirty="0" err="1" smtClean="0"/>
              <a:t>JFrame.EXIT_ON_CLOSE</a:t>
            </a:r>
            <a:r>
              <a:rPr lang="en-US" altLang="ko-KR" sz="1050" dirty="0"/>
              <a:t>);</a:t>
            </a:r>
          </a:p>
          <a:p>
            <a:pPr defTabSz="180000"/>
            <a:r>
              <a:rPr lang="en-US" altLang="ko-KR" sz="1050" dirty="0" smtClean="0"/>
              <a:t>		Container </a:t>
            </a:r>
            <a:r>
              <a:rPr lang="en-US" altLang="ko-KR" sz="1050" dirty="0"/>
              <a:t>c = </a:t>
            </a:r>
            <a:r>
              <a:rPr lang="en-US" altLang="ko-KR" sz="1050" dirty="0" err="1"/>
              <a:t>getContentPane</a:t>
            </a:r>
            <a:r>
              <a:rPr lang="en-US" altLang="ko-KR" sz="1050" dirty="0"/>
              <a:t>();</a:t>
            </a:r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c.setLayout</a:t>
            </a:r>
            <a:r>
              <a:rPr lang="en-US" altLang="ko-KR" sz="1050" dirty="0" smtClean="0"/>
              <a:t>(new </a:t>
            </a:r>
            <a:r>
              <a:rPr lang="en-US" altLang="ko-KR" sz="1050" dirty="0" err="1"/>
              <a:t>FlowLayout</a:t>
            </a:r>
            <a:r>
              <a:rPr lang="en-US" altLang="ko-KR" sz="1050" dirty="0"/>
              <a:t>());</a:t>
            </a:r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colorLabel</a:t>
            </a:r>
            <a:r>
              <a:rPr lang="en-US" altLang="ko-KR" sz="1050" dirty="0" smtClean="0"/>
              <a:t> </a:t>
            </a:r>
            <a:r>
              <a:rPr lang="en-US" altLang="ko-KR" sz="1050" dirty="0"/>
              <a:t>= new </a:t>
            </a:r>
            <a:r>
              <a:rPr lang="en-US" altLang="ko-KR" sz="1050" dirty="0" err="1"/>
              <a:t>JLabel</a:t>
            </a:r>
            <a:r>
              <a:rPr lang="en-US" altLang="ko-KR" sz="1050" dirty="0"/>
              <a:t>(" SLIDER EXAMPLE ");</a:t>
            </a:r>
          </a:p>
          <a:p>
            <a:pPr defTabSz="180000"/>
            <a:r>
              <a:rPr lang="en-US" altLang="ko-KR" sz="1050" dirty="0" smtClean="0"/>
              <a:t>		for(</a:t>
            </a:r>
            <a:r>
              <a:rPr lang="en-US" altLang="ko-KR" sz="1050" dirty="0" err="1" smtClean="0"/>
              <a:t>int</a:t>
            </a:r>
            <a:r>
              <a:rPr lang="en-US" altLang="ko-KR" sz="1050" dirty="0" smtClean="0"/>
              <a:t> </a:t>
            </a:r>
            <a:r>
              <a:rPr lang="en-US" altLang="ko-KR" sz="1050" dirty="0" err="1"/>
              <a:t>i</a:t>
            </a:r>
            <a:r>
              <a:rPr lang="en-US" altLang="ko-KR" sz="1050" dirty="0"/>
              <a:t>=0; </a:t>
            </a:r>
            <a:r>
              <a:rPr lang="en-US" altLang="ko-KR" sz="1050" dirty="0" err="1"/>
              <a:t>i</a:t>
            </a:r>
            <a:r>
              <a:rPr lang="en-US" altLang="ko-KR" sz="1050" dirty="0"/>
              <a:t>&lt;</a:t>
            </a:r>
            <a:r>
              <a:rPr lang="en-US" altLang="ko-KR" sz="1050" dirty="0" err="1"/>
              <a:t>sl.length</a:t>
            </a:r>
            <a:r>
              <a:rPr lang="en-US" altLang="ko-KR" sz="1050" dirty="0"/>
              <a:t>; </a:t>
            </a:r>
            <a:r>
              <a:rPr lang="en-US" altLang="ko-KR" sz="1050" dirty="0" err="1"/>
              <a:t>i</a:t>
            </a:r>
            <a:r>
              <a:rPr lang="en-US" altLang="ko-KR" sz="1050" dirty="0"/>
              <a:t>++) {</a:t>
            </a:r>
          </a:p>
          <a:p>
            <a:pPr defTabSz="180000"/>
            <a:r>
              <a:rPr lang="en-US" altLang="ko-KR" sz="1050" dirty="0" smtClean="0"/>
              <a:t>			</a:t>
            </a:r>
            <a:r>
              <a:rPr lang="en-US" altLang="ko-KR" sz="1050" b="1" dirty="0" err="1" smtClean="0"/>
              <a:t>sl</a:t>
            </a:r>
            <a:r>
              <a:rPr lang="en-US" altLang="ko-KR" sz="1050" b="1" dirty="0" smtClean="0"/>
              <a:t>[</a:t>
            </a:r>
            <a:r>
              <a:rPr lang="en-US" altLang="ko-KR" sz="1050" b="1" dirty="0" err="1" smtClean="0"/>
              <a:t>i</a:t>
            </a:r>
            <a:r>
              <a:rPr lang="en-US" altLang="ko-KR" sz="1050" b="1" dirty="0"/>
              <a:t>] = new </a:t>
            </a:r>
            <a:r>
              <a:rPr lang="en-US" altLang="ko-KR" sz="1050" b="1" dirty="0" err="1"/>
              <a:t>JSlider</a:t>
            </a:r>
            <a:r>
              <a:rPr lang="en-US" altLang="ko-KR" sz="1050" b="1" dirty="0"/>
              <a:t>(</a:t>
            </a:r>
            <a:r>
              <a:rPr lang="en-US" altLang="ko-KR" sz="1050" b="1" dirty="0" err="1"/>
              <a:t>JSlider.HORIZONTAL</a:t>
            </a:r>
            <a:r>
              <a:rPr lang="en-US" altLang="ko-KR" sz="1050" b="1" dirty="0"/>
              <a:t>, 0, 255, 128);</a:t>
            </a:r>
          </a:p>
          <a:p>
            <a:pPr defTabSz="180000"/>
            <a:r>
              <a:rPr lang="en-US" altLang="ko-KR" sz="1050" dirty="0" smtClean="0"/>
              <a:t>			</a:t>
            </a:r>
            <a:r>
              <a:rPr lang="en-US" altLang="ko-KR" sz="1050" dirty="0" err="1" smtClean="0"/>
              <a:t>sl</a:t>
            </a:r>
            <a:r>
              <a:rPr lang="en-US" altLang="ko-KR" sz="1050" dirty="0" smtClean="0"/>
              <a:t>[</a:t>
            </a:r>
            <a:r>
              <a:rPr lang="en-US" altLang="ko-KR" sz="1050" dirty="0" err="1" smtClean="0"/>
              <a:t>i</a:t>
            </a:r>
            <a:r>
              <a:rPr lang="en-US" altLang="ko-KR" sz="1050" dirty="0"/>
              <a:t>].</a:t>
            </a:r>
            <a:r>
              <a:rPr lang="en-US" altLang="ko-KR" sz="1050" dirty="0" err="1"/>
              <a:t>setPaintLabels</a:t>
            </a:r>
            <a:r>
              <a:rPr lang="en-US" altLang="ko-KR" sz="1050" dirty="0"/>
              <a:t>(true);</a:t>
            </a:r>
          </a:p>
          <a:p>
            <a:pPr defTabSz="180000"/>
            <a:r>
              <a:rPr lang="en-US" altLang="ko-KR" sz="1050" dirty="0" smtClean="0"/>
              <a:t>			</a:t>
            </a:r>
            <a:r>
              <a:rPr lang="en-US" altLang="ko-KR" sz="1050" dirty="0" err="1" smtClean="0"/>
              <a:t>sl</a:t>
            </a:r>
            <a:r>
              <a:rPr lang="en-US" altLang="ko-KR" sz="1050" dirty="0" smtClean="0"/>
              <a:t>[</a:t>
            </a:r>
            <a:r>
              <a:rPr lang="en-US" altLang="ko-KR" sz="1050" dirty="0" err="1" smtClean="0"/>
              <a:t>i</a:t>
            </a:r>
            <a:r>
              <a:rPr lang="en-US" altLang="ko-KR" sz="1050" dirty="0"/>
              <a:t>].</a:t>
            </a:r>
            <a:r>
              <a:rPr lang="en-US" altLang="ko-KR" sz="1050" dirty="0" err="1"/>
              <a:t>setPaintTicks</a:t>
            </a:r>
            <a:r>
              <a:rPr lang="en-US" altLang="ko-KR" sz="1050" dirty="0"/>
              <a:t>(true);</a:t>
            </a:r>
          </a:p>
          <a:p>
            <a:pPr defTabSz="180000"/>
            <a:r>
              <a:rPr lang="en-US" altLang="ko-KR" sz="1050" dirty="0" smtClean="0"/>
              <a:t>			</a:t>
            </a:r>
            <a:r>
              <a:rPr lang="en-US" altLang="ko-KR" sz="1050" dirty="0" err="1" smtClean="0"/>
              <a:t>sl</a:t>
            </a:r>
            <a:r>
              <a:rPr lang="en-US" altLang="ko-KR" sz="1050" dirty="0" smtClean="0"/>
              <a:t>[</a:t>
            </a:r>
            <a:r>
              <a:rPr lang="en-US" altLang="ko-KR" sz="1050" dirty="0" err="1" smtClean="0"/>
              <a:t>i</a:t>
            </a:r>
            <a:r>
              <a:rPr lang="en-US" altLang="ko-KR" sz="1050" dirty="0"/>
              <a:t>].</a:t>
            </a:r>
            <a:r>
              <a:rPr lang="en-US" altLang="ko-KR" sz="1050" dirty="0" err="1"/>
              <a:t>setPaintTrack</a:t>
            </a:r>
            <a:r>
              <a:rPr lang="en-US" altLang="ko-KR" sz="1050" dirty="0"/>
              <a:t>(true);</a:t>
            </a:r>
          </a:p>
          <a:p>
            <a:pPr defTabSz="180000"/>
            <a:r>
              <a:rPr lang="en-US" altLang="ko-KR" sz="1050" dirty="0" smtClean="0"/>
              <a:t>			</a:t>
            </a:r>
            <a:r>
              <a:rPr lang="en-US" altLang="ko-KR" sz="1050" dirty="0" err="1" smtClean="0"/>
              <a:t>sl</a:t>
            </a:r>
            <a:r>
              <a:rPr lang="en-US" altLang="ko-KR" sz="1050" dirty="0" smtClean="0"/>
              <a:t>[</a:t>
            </a:r>
            <a:r>
              <a:rPr lang="en-US" altLang="ko-KR" sz="1050" dirty="0" err="1" smtClean="0"/>
              <a:t>i</a:t>
            </a:r>
            <a:r>
              <a:rPr lang="en-US" altLang="ko-KR" sz="1050" dirty="0"/>
              <a:t>].</a:t>
            </a:r>
            <a:r>
              <a:rPr lang="en-US" altLang="ko-KR" sz="1050" dirty="0" err="1"/>
              <a:t>setMajorTickSpacing</a:t>
            </a:r>
            <a:r>
              <a:rPr lang="en-US" altLang="ko-KR" sz="1050" dirty="0"/>
              <a:t>(50);</a:t>
            </a:r>
          </a:p>
          <a:p>
            <a:pPr defTabSz="180000"/>
            <a:r>
              <a:rPr lang="en-US" altLang="ko-KR" sz="1050" dirty="0" smtClean="0"/>
              <a:t>			</a:t>
            </a:r>
            <a:r>
              <a:rPr lang="en-US" altLang="ko-KR" sz="1050" dirty="0" err="1" smtClean="0"/>
              <a:t>sl</a:t>
            </a:r>
            <a:r>
              <a:rPr lang="en-US" altLang="ko-KR" sz="1050" dirty="0" smtClean="0"/>
              <a:t>[</a:t>
            </a:r>
            <a:r>
              <a:rPr lang="en-US" altLang="ko-KR" sz="1050" dirty="0" err="1" smtClean="0"/>
              <a:t>i</a:t>
            </a:r>
            <a:r>
              <a:rPr lang="en-US" altLang="ko-KR" sz="1050" dirty="0"/>
              <a:t>].</a:t>
            </a:r>
            <a:r>
              <a:rPr lang="en-US" altLang="ko-KR" sz="1050" dirty="0" err="1"/>
              <a:t>setMinorTickSpacing</a:t>
            </a:r>
            <a:r>
              <a:rPr lang="en-US" altLang="ko-KR" sz="1050" dirty="0"/>
              <a:t>(10);</a:t>
            </a:r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b="1" dirty="0" smtClean="0"/>
              <a:t>	</a:t>
            </a:r>
            <a:r>
              <a:rPr lang="en-US" altLang="ko-KR" sz="1050" b="1" dirty="0" err="1" smtClean="0"/>
              <a:t>sl</a:t>
            </a:r>
            <a:r>
              <a:rPr lang="en-US" altLang="ko-KR" sz="1050" b="1" dirty="0" smtClean="0"/>
              <a:t>[</a:t>
            </a:r>
            <a:r>
              <a:rPr lang="en-US" altLang="ko-KR" sz="1050" b="1" dirty="0" err="1" smtClean="0"/>
              <a:t>i</a:t>
            </a:r>
            <a:r>
              <a:rPr lang="en-US" altLang="ko-KR" sz="1050" b="1" dirty="0"/>
              <a:t>].</a:t>
            </a:r>
            <a:r>
              <a:rPr lang="en-US" altLang="ko-KR" sz="1050" b="1" dirty="0" err="1"/>
              <a:t>addChangeListener</a:t>
            </a:r>
            <a:r>
              <a:rPr lang="en-US" altLang="ko-KR" sz="1050" b="1" dirty="0"/>
              <a:t>(new </a:t>
            </a:r>
            <a:r>
              <a:rPr lang="en-US" altLang="ko-KR" sz="1050" b="1" dirty="0" err="1"/>
              <a:t>MyChangeListener</a:t>
            </a:r>
            <a:r>
              <a:rPr lang="en-US" altLang="ko-KR" sz="1050" b="1" dirty="0"/>
              <a:t>());</a:t>
            </a:r>
          </a:p>
          <a:p>
            <a:pPr defTabSz="180000"/>
            <a:r>
              <a:rPr lang="en-US" altLang="ko-KR" sz="1050" dirty="0" smtClean="0"/>
              <a:t>			</a:t>
            </a:r>
            <a:r>
              <a:rPr lang="en-US" altLang="ko-KR" sz="1050" dirty="0" err="1" smtClean="0"/>
              <a:t>c.add</a:t>
            </a:r>
            <a:r>
              <a:rPr lang="en-US" altLang="ko-KR" sz="1050" dirty="0" smtClean="0"/>
              <a:t>(</a:t>
            </a:r>
            <a:r>
              <a:rPr lang="en-US" altLang="ko-KR" sz="1050" dirty="0" err="1" smtClean="0"/>
              <a:t>sl</a:t>
            </a:r>
            <a:r>
              <a:rPr lang="en-US" altLang="ko-KR" sz="1050" dirty="0" smtClean="0"/>
              <a:t>[</a:t>
            </a:r>
            <a:r>
              <a:rPr lang="en-US" altLang="ko-KR" sz="1050" dirty="0" err="1" smtClean="0"/>
              <a:t>i</a:t>
            </a:r>
            <a:r>
              <a:rPr lang="en-US" altLang="ko-KR" sz="1050" dirty="0" smtClean="0"/>
              <a:t>]);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		}</a:t>
            </a:r>
            <a:endParaRPr lang="en-US" altLang="ko-KR" sz="1050" dirty="0"/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sl</a:t>
            </a:r>
            <a:r>
              <a:rPr lang="en-US" altLang="ko-KR" sz="1050" dirty="0" smtClean="0"/>
              <a:t>[0</a:t>
            </a:r>
            <a:r>
              <a:rPr lang="en-US" altLang="ko-KR" sz="1050" dirty="0"/>
              <a:t>].</a:t>
            </a:r>
            <a:r>
              <a:rPr lang="en-US" altLang="ko-KR" sz="1050" dirty="0" err="1"/>
              <a:t>setForeground</a:t>
            </a:r>
            <a:r>
              <a:rPr lang="en-US" altLang="ko-KR" sz="1050" dirty="0"/>
              <a:t>(</a:t>
            </a:r>
            <a:r>
              <a:rPr lang="en-US" altLang="ko-KR" sz="1050" dirty="0" err="1"/>
              <a:t>Color.RED</a:t>
            </a:r>
            <a:r>
              <a:rPr lang="en-US" altLang="ko-KR" sz="1050" dirty="0" smtClean="0"/>
              <a:t>);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sl</a:t>
            </a:r>
            <a:r>
              <a:rPr lang="en-US" altLang="ko-KR" sz="1050" dirty="0" smtClean="0"/>
              <a:t>[1</a:t>
            </a:r>
            <a:r>
              <a:rPr lang="en-US" altLang="ko-KR" sz="1050" dirty="0"/>
              <a:t>].</a:t>
            </a:r>
            <a:r>
              <a:rPr lang="en-US" altLang="ko-KR" sz="1050" dirty="0" err="1"/>
              <a:t>setForeground</a:t>
            </a:r>
            <a:r>
              <a:rPr lang="en-US" altLang="ko-KR" sz="1050" dirty="0"/>
              <a:t>(</a:t>
            </a:r>
            <a:r>
              <a:rPr lang="en-US" altLang="ko-KR" sz="1050" dirty="0" err="1"/>
              <a:t>Color.GREEN</a:t>
            </a:r>
            <a:r>
              <a:rPr lang="en-US" altLang="ko-KR" sz="1050" dirty="0" smtClean="0"/>
              <a:t>);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sl</a:t>
            </a:r>
            <a:r>
              <a:rPr lang="en-US" altLang="ko-KR" sz="1050" dirty="0" smtClean="0"/>
              <a:t>[2</a:t>
            </a:r>
            <a:r>
              <a:rPr lang="en-US" altLang="ko-KR" sz="1050" dirty="0"/>
              <a:t>].</a:t>
            </a:r>
            <a:r>
              <a:rPr lang="en-US" altLang="ko-KR" sz="1050" dirty="0" err="1"/>
              <a:t>setForeground</a:t>
            </a:r>
            <a:r>
              <a:rPr lang="en-US" altLang="ko-KR" sz="1050" dirty="0"/>
              <a:t>(</a:t>
            </a:r>
            <a:r>
              <a:rPr lang="en-US" altLang="ko-KR" sz="1050" dirty="0" err="1"/>
              <a:t>Color.BLUE</a:t>
            </a:r>
            <a:r>
              <a:rPr lang="en-US" altLang="ko-KR" sz="1050" dirty="0" smtClean="0"/>
              <a:t>);</a:t>
            </a:r>
            <a:endParaRPr lang="ko-KR" altLang="en-US" sz="1050" dirty="0"/>
          </a:p>
          <a:p>
            <a:pPr defTabSz="180000"/>
            <a:endParaRPr lang="en-US" altLang="ko-KR" sz="1050" dirty="0" smtClean="0"/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int</a:t>
            </a:r>
            <a:r>
              <a:rPr lang="en-US" altLang="ko-KR" sz="1050" dirty="0" smtClean="0"/>
              <a:t> </a:t>
            </a:r>
            <a:r>
              <a:rPr lang="en-US" altLang="ko-KR" sz="1050" dirty="0"/>
              <a:t>r = </a:t>
            </a:r>
            <a:r>
              <a:rPr lang="en-US" altLang="ko-KR" sz="1050" dirty="0" err="1"/>
              <a:t>sl</a:t>
            </a:r>
            <a:r>
              <a:rPr lang="en-US" altLang="ko-KR" sz="1050" dirty="0"/>
              <a:t>[0].</a:t>
            </a:r>
            <a:r>
              <a:rPr lang="en-US" altLang="ko-KR" sz="1050" dirty="0" err="1"/>
              <a:t>getValue</a:t>
            </a:r>
            <a:r>
              <a:rPr lang="en-US" altLang="ko-KR" sz="1050" dirty="0"/>
              <a:t>(); 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int</a:t>
            </a:r>
            <a:r>
              <a:rPr lang="en-US" altLang="ko-KR" sz="1050" dirty="0" smtClean="0"/>
              <a:t> </a:t>
            </a:r>
            <a:r>
              <a:rPr lang="en-US" altLang="ko-KR" sz="1050" dirty="0"/>
              <a:t>g = </a:t>
            </a:r>
            <a:r>
              <a:rPr lang="en-US" altLang="ko-KR" sz="1050" dirty="0" err="1"/>
              <a:t>sl</a:t>
            </a:r>
            <a:r>
              <a:rPr lang="en-US" altLang="ko-KR" sz="1050" dirty="0"/>
              <a:t>[1].</a:t>
            </a:r>
            <a:r>
              <a:rPr lang="en-US" altLang="ko-KR" sz="1050" dirty="0" err="1"/>
              <a:t>getValue</a:t>
            </a:r>
            <a:r>
              <a:rPr lang="en-US" altLang="ko-KR" sz="1050" dirty="0"/>
              <a:t>(); 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int</a:t>
            </a:r>
            <a:r>
              <a:rPr lang="en-US" altLang="ko-KR" sz="1050" dirty="0" smtClean="0"/>
              <a:t> </a:t>
            </a:r>
            <a:r>
              <a:rPr lang="en-US" altLang="ko-KR" sz="1050" dirty="0"/>
              <a:t>b = </a:t>
            </a:r>
            <a:r>
              <a:rPr lang="en-US" altLang="ko-KR" sz="1050" dirty="0" err="1"/>
              <a:t>sl</a:t>
            </a:r>
            <a:r>
              <a:rPr lang="en-US" altLang="ko-KR" sz="1050" dirty="0"/>
              <a:t>[2].</a:t>
            </a:r>
            <a:r>
              <a:rPr lang="en-US" altLang="ko-KR" sz="1050" dirty="0" err="1"/>
              <a:t>getValue</a:t>
            </a:r>
            <a:r>
              <a:rPr lang="en-US" altLang="ko-KR" sz="1050" dirty="0"/>
              <a:t>(); </a:t>
            </a:r>
            <a:endParaRPr lang="en-US" altLang="ko-KR" sz="1050" dirty="0" smtClean="0"/>
          </a:p>
          <a:p>
            <a:pPr defTabSz="180000"/>
            <a:endParaRPr lang="ko-KR" altLang="en-US" sz="1050" dirty="0"/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colorLabel.setOpaque</a:t>
            </a:r>
            <a:r>
              <a:rPr lang="en-US" altLang="ko-KR" sz="1050" dirty="0" smtClean="0"/>
              <a:t>(true</a:t>
            </a:r>
            <a:r>
              <a:rPr lang="en-US" altLang="ko-KR" sz="1050" dirty="0"/>
              <a:t>); 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colorLabel.setBackground</a:t>
            </a:r>
            <a:r>
              <a:rPr lang="en-US" altLang="ko-KR" sz="1050" dirty="0" smtClean="0"/>
              <a:t>(new </a:t>
            </a:r>
            <a:r>
              <a:rPr lang="en-US" altLang="ko-KR" sz="1050" dirty="0"/>
              <a:t>Color(</a:t>
            </a:r>
            <a:r>
              <a:rPr lang="en-US" altLang="ko-KR" sz="1050" dirty="0" err="1"/>
              <a:t>r,g,b</a:t>
            </a:r>
            <a:r>
              <a:rPr lang="en-US" altLang="ko-KR" sz="1050" dirty="0" smtClean="0"/>
              <a:t>));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c.add</a:t>
            </a:r>
            <a:r>
              <a:rPr lang="en-US" altLang="ko-KR" sz="1050" dirty="0" smtClean="0"/>
              <a:t>(</a:t>
            </a:r>
            <a:r>
              <a:rPr lang="en-US" altLang="ko-KR" sz="1050" dirty="0" err="1" smtClean="0"/>
              <a:t>colorLabel</a:t>
            </a:r>
            <a:r>
              <a:rPr lang="en-US" altLang="ko-KR" sz="1050" dirty="0"/>
              <a:t>);</a:t>
            </a:r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setSize</a:t>
            </a:r>
            <a:r>
              <a:rPr lang="en-US" altLang="ko-KR" sz="1050" dirty="0" smtClean="0"/>
              <a:t>(300,230</a:t>
            </a:r>
            <a:r>
              <a:rPr lang="en-US" altLang="ko-KR" sz="1050" dirty="0"/>
              <a:t>);</a:t>
            </a:r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setVisible</a:t>
            </a:r>
            <a:r>
              <a:rPr lang="en-US" altLang="ko-KR" sz="1050" dirty="0" smtClean="0"/>
              <a:t>(true</a:t>
            </a:r>
            <a:r>
              <a:rPr lang="en-US" altLang="ko-KR" sz="1050" dirty="0"/>
              <a:t>);</a:t>
            </a:r>
          </a:p>
          <a:p>
            <a:pPr defTabSz="180000"/>
            <a:r>
              <a:rPr lang="en-US" altLang="ko-KR" sz="1050" dirty="0" smtClean="0"/>
              <a:t>	}</a:t>
            </a:r>
            <a:endParaRPr lang="ko-KR" altLang="en-US" sz="1050" dirty="0"/>
          </a:p>
        </p:txBody>
      </p:sp>
      <p:sp>
        <p:nvSpPr>
          <p:cNvPr id="5" name="직사각형 4"/>
          <p:cNvSpPr/>
          <p:nvPr/>
        </p:nvSpPr>
        <p:spPr>
          <a:xfrm>
            <a:off x="5004048" y="666795"/>
            <a:ext cx="3960440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/>
              <a:t>	</a:t>
            </a:r>
            <a:r>
              <a:rPr lang="en-US" altLang="ko-KR" sz="1050" b="1" dirty="0"/>
              <a:t>class </a:t>
            </a:r>
            <a:r>
              <a:rPr lang="en-US" altLang="ko-KR" sz="1050" b="1" dirty="0" err="1"/>
              <a:t>MyChangeListener</a:t>
            </a:r>
            <a:r>
              <a:rPr lang="en-US" altLang="ko-KR" sz="1050" b="1" dirty="0"/>
              <a:t> implements </a:t>
            </a:r>
            <a:r>
              <a:rPr lang="en-US" altLang="ko-KR" sz="1050" b="1" dirty="0" err="1"/>
              <a:t>ChangeListener</a:t>
            </a:r>
            <a:r>
              <a:rPr lang="en-US" altLang="ko-KR" sz="1050" b="1" dirty="0"/>
              <a:t> </a:t>
            </a:r>
            <a:r>
              <a:rPr lang="en-US" altLang="ko-KR" sz="1050" dirty="0"/>
              <a:t>{</a:t>
            </a:r>
          </a:p>
          <a:p>
            <a:pPr defTabSz="180000"/>
            <a:r>
              <a:rPr lang="en-US" altLang="ko-KR" sz="1050" dirty="0" smtClean="0"/>
              <a:t>		public </a:t>
            </a:r>
            <a:r>
              <a:rPr lang="en-US" altLang="ko-KR" sz="1050" dirty="0"/>
              <a:t>void </a:t>
            </a:r>
            <a:r>
              <a:rPr lang="en-US" altLang="ko-KR" sz="1050" dirty="0" err="1"/>
              <a:t>stateChanged</a:t>
            </a:r>
            <a:r>
              <a:rPr lang="en-US" altLang="ko-KR" sz="1050" dirty="0"/>
              <a:t>(</a:t>
            </a:r>
            <a:r>
              <a:rPr lang="en-US" altLang="ko-KR" sz="1050" dirty="0" err="1"/>
              <a:t>ChangeEvent</a:t>
            </a:r>
            <a:r>
              <a:rPr lang="en-US" altLang="ko-KR" sz="1050" dirty="0"/>
              <a:t> e) </a:t>
            </a:r>
            <a:r>
              <a:rPr lang="en-US" altLang="ko-KR" sz="1050" dirty="0" smtClean="0"/>
              <a:t>{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			</a:t>
            </a:r>
            <a:r>
              <a:rPr lang="en-US" altLang="ko-KR" sz="1050" dirty="0" err="1" smtClean="0"/>
              <a:t>int</a:t>
            </a:r>
            <a:r>
              <a:rPr lang="en-US" altLang="ko-KR" sz="1050" dirty="0" smtClean="0"/>
              <a:t> </a:t>
            </a:r>
            <a:r>
              <a:rPr lang="en-US" altLang="ko-KR" sz="1050" dirty="0"/>
              <a:t>r = </a:t>
            </a:r>
            <a:r>
              <a:rPr lang="en-US" altLang="ko-KR" sz="1050" dirty="0" err="1"/>
              <a:t>sl</a:t>
            </a:r>
            <a:r>
              <a:rPr lang="en-US" altLang="ko-KR" sz="1050" dirty="0"/>
              <a:t>[0].</a:t>
            </a:r>
            <a:r>
              <a:rPr lang="en-US" altLang="ko-KR" sz="1050" dirty="0" err="1"/>
              <a:t>getValue</a:t>
            </a:r>
            <a:r>
              <a:rPr lang="en-US" altLang="ko-KR" sz="1050" dirty="0" smtClean="0"/>
              <a:t>();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			</a:t>
            </a:r>
            <a:r>
              <a:rPr lang="en-US" altLang="ko-KR" sz="1050" dirty="0" err="1" smtClean="0"/>
              <a:t>int</a:t>
            </a:r>
            <a:r>
              <a:rPr lang="en-US" altLang="ko-KR" sz="1050" dirty="0" smtClean="0"/>
              <a:t> </a:t>
            </a:r>
            <a:r>
              <a:rPr lang="en-US" altLang="ko-KR" sz="1050" dirty="0"/>
              <a:t>g = </a:t>
            </a:r>
            <a:r>
              <a:rPr lang="en-US" altLang="ko-KR" sz="1050" dirty="0" err="1"/>
              <a:t>sl</a:t>
            </a:r>
            <a:r>
              <a:rPr lang="en-US" altLang="ko-KR" sz="1050" dirty="0"/>
              <a:t>[1].</a:t>
            </a:r>
            <a:r>
              <a:rPr lang="en-US" altLang="ko-KR" sz="1050" dirty="0" err="1"/>
              <a:t>getValue</a:t>
            </a:r>
            <a:r>
              <a:rPr lang="en-US" altLang="ko-KR" sz="1050" dirty="0" smtClean="0"/>
              <a:t>();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			</a:t>
            </a:r>
            <a:r>
              <a:rPr lang="en-US" altLang="ko-KR" sz="1050" dirty="0" err="1" smtClean="0"/>
              <a:t>int</a:t>
            </a:r>
            <a:r>
              <a:rPr lang="en-US" altLang="ko-KR" sz="1050" dirty="0" smtClean="0"/>
              <a:t> </a:t>
            </a:r>
            <a:r>
              <a:rPr lang="en-US" altLang="ko-KR" sz="1050" dirty="0"/>
              <a:t>b = </a:t>
            </a:r>
            <a:r>
              <a:rPr lang="en-US" altLang="ko-KR" sz="1050" dirty="0" err="1"/>
              <a:t>sl</a:t>
            </a:r>
            <a:r>
              <a:rPr lang="en-US" altLang="ko-KR" sz="1050" dirty="0"/>
              <a:t>[2].</a:t>
            </a:r>
            <a:r>
              <a:rPr lang="en-US" altLang="ko-KR" sz="1050" dirty="0" err="1"/>
              <a:t>getValue</a:t>
            </a:r>
            <a:r>
              <a:rPr lang="en-US" altLang="ko-KR" sz="1050" dirty="0" smtClean="0"/>
              <a:t>();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			</a:t>
            </a:r>
            <a:r>
              <a:rPr lang="en-US" altLang="ko-KR" sz="1050" b="1" dirty="0" err="1" smtClean="0"/>
              <a:t>colorLabel.setBackground</a:t>
            </a:r>
            <a:r>
              <a:rPr lang="en-US" altLang="ko-KR" sz="1050" b="1" dirty="0" smtClean="0"/>
              <a:t>(new </a:t>
            </a:r>
            <a:r>
              <a:rPr lang="en-US" altLang="ko-KR" sz="1050" b="1" dirty="0"/>
              <a:t>Color(</a:t>
            </a:r>
            <a:r>
              <a:rPr lang="en-US" altLang="ko-KR" sz="1050" b="1" dirty="0" err="1"/>
              <a:t>r,g,b</a:t>
            </a:r>
            <a:r>
              <a:rPr lang="en-US" altLang="ko-KR" sz="1050" b="1" dirty="0" smtClean="0"/>
              <a:t>));</a:t>
            </a:r>
            <a:endParaRPr lang="ko-KR" altLang="en-US" sz="1050" b="1" dirty="0"/>
          </a:p>
          <a:p>
            <a:pPr defTabSz="180000"/>
            <a:r>
              <a:rPr lang="en-US" altLang="ko-KR" sz="1050" dirty="0" smtClean="0"/>
              <a:t>		}</a:t>
            </a:r>
            <a:endParaRPr lang="en-US" altLang="ko-KR" sz="1050" dirty="0"/>
          </a:p>
          <a:p>
            <a:pPr defTabSz="180000"/>
            <a:r>
              <a:rPr lang="en-US" altLang="ko-KR" sz="1050" dirty="0" smtClean="0"/>
              <a:t>	}</a:t>
            </a:r>
            <a:endParaRPr lang="en-US" altLang="ko-KR" sz="1050" dirty="0"/>
          </a:p>
          <a:p>
            <a:pPr defTabSz="180000"/>
            <a:r>
              <a:rPr lang="en-US" altLang="ko-KR" sz="1050" dirty="0" smtClean="0"/>
              <a:t>	public </a:t>
            </a:r>
            <a:r>
              <a:rPr lang="en-US" altLang="ko-KR" sz="1050" dirty="0"/>
              <a:t>static void main(String [] </a:t>
            </a:r>
            <a:r>
              <a:rPr lang="en-US" altLang="ko-KR" sz="1050" dirty="0" err="1"/>
              <a:t>args</a:t>
            </a:r>
            <a:r>
              <a:rPr lang="en-US" altLang="ko-KR" sz="1050" dirty="0"/>
              <a:t>) {</a:t>
            </a:r>
          </a:p>
          <a:p>
            <a:pPr defTabSz="180000"/>
            <a:r>
              <a:rPr lang="en-US" altLang="ko-KR" sz="1050" dirty="0" smtClean="0"/>
              <a:t>		new </a:t>
            </a:r>
            <a:r>
              <a:rPr lang="en-US" altLang="ko-KR" sz="1050" dirty="0" err="1"/>
              <a:t>SliderChangeEx</a:t>
            </a:r>
            <a:r>
              <a:rPr lang="en-US" altLang="ko-KR" sz="1050" dirty="0"/>
              <a:t>();</a:t>
            </a:r>
          </a:p>
          <a:p>
            <a:pPr defTabSz="180000"/>
            <a:r>
              <a:rPr lang="en-US" altLang="ko-KR" sz="1050" dirty="0" smtClean="0"/>
              <a:t>	}</a:t>
            </a:r>
            <a:endParaRPr lang="en-US" altLang="ko-KR" sz="1050" dirty="0"/>
          </a:p>
          <a:p>
            <a:pPr defTabSz="180000"/>
            <a:r>
              <a:rPr lang="en-US" altLang="ko-KR" sz="1050" dirty="0"/>
              <a:t>}</a:t>
            </a:r>
            <a:endParaRPr lang="ko-KR" altLang="en-US" sz="105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712" y="2746084"/>
            <a:ext cx="2469256" cy="19282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712" y="4797152"/>
            <a:ext cx="2469256" cy="19282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4139952" y="5373216"/>
            <a:ext cx="1423859" cy="442674"/>
          </a:xfrm>
          <a:prstGeom prst="wedgeRoundRectCallout">
            <a:avLst>
              <a:gd name="adj1" fmla="val 57904"/>
              <a:gd name="adj2" fmla="val 1486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슬라이더의 손잡이를</a:t>
            </a:r>
            <a:endParaRPr lang="en-US" altLang="ko-KR" sz="1000" dirty="0" smtClean="0"/>
          </a:p>
          <a:p>
            <a:r>
              <a:rPr lang="ko-KR" altLang="en-US" sz="1000" dirty="0" smtClean="0"/>
              <a:t>움직여 색깔 만들기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242627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JLabel, </a:t>
            </a:r>
            <a:r>
              <a:rPr lang="ko-KR" altLang="en-US" smtClean="0"/>
              <a:t>레이블</a:t>
            </a:r>
            <a:r>
              <a:rPr lang="en-US" altLang="ko-KR" smtClean="0"/>
              <a:t> </a:t>
            </a:r>
            <a:r>
              <a:rPr lang="ko-KR" altLang="en-US" smtClean="0"/>
              <a:t>컴포넌트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 smtClean="0"/>
              <a:t>JLabel</a:t>
            </a:r>
            <a:r>
              <a:rPr lang="ko-KR" altLang="en-US" dirty="0" smtClean="0"/>
              <a:t>의 용도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문자열이나 이미지를 컴포넌트화 하여 출력하기 위한 목적</a:t>
            </a:r>
            <a:endParaRPr lang="en-US" altLang="ko-KR" dirty="0" smtClean="0"/>
          </a:p>
          <a:p>
            <a:r>
              <a:rPr lang="ko-KR" altLang="en-US" dirty="0" err="1" smtClean="0"/>
              <a:t>생성자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447" y="2924944"/>
            <a:ext cx="7972425" cy="198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44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210"/>
    </mc:Choice>
    <mc:Fallback xmlns="">
      <p:transition spd="slow" advTm="6221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레이블 컴포넌트 생성 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4464496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단순 텍스트 만을 가진 레이블 컴포넌트 생성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이미지를 가진 레이블 컴포넌트 생성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이미지 파일로부터 이미지를 읽기 위해 </a:t>
            </a:r>
            <a:r>
              <a:rPr lang="en-US" altLang="ko-KR" dirty="0" err="1" smtClean="0"/>
              <a:t>ImageIcon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다룰 수 있는 이미지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png</a:t>
            </a:r>
            <a:r>
              <a:rPr lang="en-US" altLang="ko-KR" dirty="0" smtClean="0"/>
              <a:t>, gif, jpg</a:t>
            </a:r>
          </a:p>
          <a:p>
            <a:pPr lvl="2"/>
            <a:r>
              <a:rPr lang="en-US" altLang="ko-KR" dirty="0" smtClean="0"/>
              <a:t>sunset.jpg</a:t>
            </a:r>
            <a:r>
              <a:rPr lang="ko-KR" altLang="en-US" dirty="0" smtClean="0"/>
              <a:t>의 경로명이  </a:t>
            </a:r>
            <a:r>
              <a:rPr lang="en-US" altLang="ko-KR" dirty="0" smtClean="0"/>
              <a:t>"images/sunset.jpg"</a:t>
            </a:r>
            <a:r>
              <a:rPr lang="ko-KR" altLang="en-US" dirty="0" smtClean="0"/>
              <a:t>인</a:t>
            </a:r>
            <a:r>
              <a:rPr lang="en-US" altLang="ko-KR" dirty="0" smtClean="0"/>
              <a:t> </a:t>
            </a:r>
            <a:r>
              <a:rPr lang="ko-KR" altLang="en-US" dirty="0" smtClean="0"/>
              <a:t>경우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수평 정렬 값을 가진 레이블 컴포넌트 생성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텍스트 이미지 모두 출력하고자 하는 경우 수평 정렬 지정</a:t>
            </a:r>
            <a:endParaRPr lang="en-US" altLang="ko-KR" dirty="0" smtClean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357290" y="1785926"/>
            <a:ext cx="478634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 smtClean="0"/>
              <a:t>JLabel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textLabel</a:t>
            </a:r>
            <a:r>
              <a:rPr lang="en-US" altLang="ko-KR" sz="1400" dirty="0" smtClean="0"/>
              <a:t> = new </a:t>
            </a:r>
            <a:r>
              <a:rPr lang="en-US" altLang="ko-KR" sz="1400" dirty="0" err="1" smtClean="0"/>
              <a:t>JLabel</a:t>
            </a:r>
            <a:r>
              <a:rPr lang="en-US" altLang="ko-KR" sz="1400" dirty="0" smtClean="0"/>
              <a:t>("</a:t>
            </a:r>
            <a:r>
              <a:rPr lang="ko-KR" altLang="en-US" sz="1400" dirty="0" smtClean="0"/>
              <a:t>사랑합니다</a:t>
            </a:r>
            <a:r>
              <a:rPr lang="en-US" altLang="ko-KR" sz="1400" dirty="0" smtClean="0"/>
              <a:t>");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357290" y="4005482"/>
            <a:ext cx="580813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 smtClean="0"/>
              <a:t>ImageIcon</a:t>
            </a:r>
            <a:r>
              <a:rPr lang="en-US" altLang="ko-KR" sz="1400" dirty="0" smtClean="0"/>
              <a:t> image = new </a:t>
            </a:r>
            <a:r>
              <a:rPr lang="en-US" altLang="ko-KR" sz="1400" dirty="0" err="1" smtClean="0"/>
              <a:t>ImageIcon</a:t>
            </a:r>
            <a:r>
              <a:rPr lang="en-US" altLang="ko-KR" sz="1400" dirty="0" smtClean="0"/>
              <a:t>("images/sunset.jpg");</a:t>
            </a:r>
          </a:p>
          <a:p>
            <a:pPr defTabSz="180000"/>
            <a:r>
              <a:rPr lang="en-US" altLang="ko-KR" sz="1400" dirty="0" err="1" smtClean="0"/>
              <a:t>JLabel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imageLabel</a:t>
            </a:r>
            <a:r>
              <a:rPr lang="en-US" altLang="ko-KR" sz="1400" dirty="0" smtClean="0"/>
              <a:t> = new </a:t>
            </a:r>
            <a:r>
              <a:rPr lang="en-US" altLang="ko-KR" sz="1400" dirty="0" err="1" smtClean="0"/>
              <a:t>JLabel</a:t>
            </a:r>
            <a:r>
              <a:rPr lang="en-US" altLang="ko-KR" sz="1400" dirty="0" smtClean="0"/>
              <a:t>(image);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357290" y="5661248"/>
            <a:ext cx="623904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 smtClean="0"/>
              <a:t>ImageIcon</a:t>
            </a:r>
            <a:r>
              <a:rPr lang="en-US" altLang="ko-KR" sz="1400" dirty="0" smtClean="0"/>
              <a:t> image = new </a:t>
            </a:r>
            <a:r>
              <a:rPr lang="en-US" altLang="ko-KR" sz="1400" dirty="0" err="1" smtClean="0"/>
              <a:t>ImageIcon</a:t>
            </a:r>
            <a:r>
              <a:rPr lang="en-US" altLang="ko-KR" sz="1400" dirty="0" smtClean="0"/>
              <a:t>("images/sunset.jpg");</a:t>
            </a:r>
          </a:p>
          <a:p>
            <a:pPr defTabSz="180000"/>
            <a:r>
              <a:rPr lang="en-US" altLang="ko-KR" sz="1400" dirty="0" err="1" smtClean="0"/>
              <a:t>JLabel</a:t>
            </a:r>
            <a:r>
              <a:rPr lang="en-US" altLang="ko-KR" sz="1400" dirty="0" smtClean="0"/>
              <a:t> label = new </a:t>
            </a:r>
            <a:r>
              <a:rPr lang="en-US" altLang="ko-KR" sz="1400" dirty="0" err="1" smtClean="0"/>
              <a:t>JLabel</a:t>
            </a:r>
            <a:r>
              <a:rPr lang="en-US" altLang="ko-KR" sz="1400" dirty="0" smtClean="0"/>
              <a:t>("</a:t>
            </a:r>
            <a:r>
              <a:rPr lang="ko-KR" altLang="en-US" sz="1400" dirty="0" smtClean="0"/>
              <a:t>사랑합니다</a:t>
            </a:r>
            <a:r>
              <a:rPr lang="en-US" altLang="ko-KR" sz="1400" dirty="0" smtClean="0"/>
              <a:t>", image, </a:t>
            </a:r>
            <a:r>
              <a:rPr lang="en-US" altLang="ko-KR" sz="1400" dirty="0" err="1" smtClean="0"/>
              <a:t>SwingConstants.CENTER</a:t>
            </a:r>
            <a:r>
              <a:rPr lang="en-US" altLang="ko-KR" sz="1400" dirty="0" smtClean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01674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06"/>
    </mc:Choice>
    <mc:Fallback xmlns="">
      <p:transition spd="slow" advTm="63806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1758333"/>
            <a:ext cx="2808312" cy="4323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11-2 : </a:t>
            </a:r>
            <a:r>
              <a:rPr lang="en-US" altLang="ko-KR" dirty="0" err="1"/>
              <a:t>JLabel</a:t>
            </a:r>
            <a:r>
              <a:rPr lang="ko-KR" altLang="en-US" dirty="0"/>
              <a:t>을 이용한 레이블 만들기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2795" y="1484784"/>
            <a:ext cx="4786314" cy="493981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50" dirty="0"/>
              <a:t>import </a:t>
            </a:r>
            <a:r>
              <a:rPr lang="en-US" altLang="ko-KR" sz="1050" dirty="0" err="1"/>
              <a:t>javax.swing</a:t>
            </a:r>
            <a:r>
              <a:rPr lang="en-US" altLang="ko-KR" sz="1050" dirty="0"/>
              <a:t>.*;</a:t>
            </a:r>
          </a:p>
          <a:p>
            <a:pPr defTabSz="180000"/>
            <a:r>
              <a:rPr lang="en-US" altLang="ko-KR" sz="1050" dirty="0"/>
              <a:t>import </a:t>
            </a:r>
            <a:r>
              <a:rPr lang="en-US" altLang="ko-KR" sz="1050" dirty="0" err="1"/>
              <a:t>java.awt</a:t>
            </a:r>
            <a:r>
              <a:rPr lang="en-US" altLang="ko-KR" sz="1050" dirty="0" smtClean="0"/>
              <a:t>.*;</a:t>
            </a:r>
          </a:p>
          <a:p>
            <a:pPr defTabSz="180000"/>
            <a:endParaRPr lang="en-US" altLang="ko-KR" sz="1050" dirty="0"/>
          </a:p>
          <a:p>
            <a:pPr defTabSz="180000"/>
            <a:r>
              <a:rPr lang="en-US" altLang="ko-KR" sz="1050" b="1" dirty="0"/>
              <a:t>public class </a:t>
            </a:r>
            <a:r>
              <a:rPr lang="en-US" altLang="ko-KR" sz="1050" b="1" dirty="0" err="1"/>
              <a:t>LabelEx</a:t>
            </a:r>
            <a:r>
              <a:rPr lang="en-US" altLang="ko-KR" sz="1050" b="1" dirty="0"/>
              <a:t> extends </a:t>
            </a:r>
            <a:r>
              <a:rPr lang="en-US" altLang="ko-KR" sz="1050" b="1" dirty="0" err="1"/>
              <a:t>JFrame</a:t>
            </a:r>
            <a:r>
              <a:rPr lang="en-US" altLang="ko-KR" sz="1050" b="1" dirty="0"/>
              <a:t> </a:t>
            </a:r>
            <a:r>
              <a:rPr lang="en-US" altLang="ko-KR" sz="1050" dirty="0"/>
              <a:t>{</a:t>
            </a:r>
          </a:p>
          <a:p>
            <a:pPr defTabSz="180000"/>
            <a:r>
              <a:rPr lang="en-US" altLang="ko-KR" sz="1050" dirty="0" smtClean="0"/>
              <a:t>	public </a:t>
            </a:r>
            <a:r>
              <a:rPr lang="en-US" altLang="ko-KR" sz="1050" dirty="0" err="1"/>
              <a:t>LabelEx</a:t>
            </a:r>
            <a:r>
              <a:rPr lang="en-US" altLang="ko-KR" sz="1050" dirty="0"/>
              <a:t>() {</a:t>
            </a:r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setTitle</a:t>
            </a:r>
            <a:r>
              <a:rPr lang="en-US" altLang="ko-KR" sz="1050" dirty="0"/>
              <a:t>("</a:t>
            </a:r>
            <a:r>
              <a:rPr lang="ko-KR" altLang="en-US" sz="1050" dirty="0"/>
              <a:t>레이블 예제</a:t>
            </a:r>
            <a:r>
              <a:rPr lang="en-US" altLang="ko-KR" sz="1050" dirty="0"/>
              <a:t>");</a:t>
            </a:r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setDefaultCloseOperation</a:t>
            </a:r>
            <a:r>
              <a:rPr lang="en-US" altLang="ko-KR" sz="1050" dirty="0" smtClean="0"/>
              <a:t>(</a:t>
            </a:r>
            <a:r>
              <a:rPr lang="en-US" altLang="ko-KR" sz="1050" dirty="0" err="1" smtClean="0"/>
              <a:t>JFrame.EXIT_ON_CLOSE</a:t>
            </a:r>
            <a:r>
              <a:rPr lang="en-US" altLang="ko-KR" sz="1050" dirty="0"/>
              <a:t>);</a:t>
            </a:r>
          </a:p>
          <a:p>
            <a:pPr defTabSz="180000"/>
            <a:r>
              <a:rPr lang="en-US" altLang="ko-KR" sz="1050" dirty="0" smtClean="0"/>
              <a:t>		Container </a:t>
            </a:r>
            <a:r>
              <a:rPr lang="en-US" altLang="ko-KR" sz="1050" dirty="0"/>
              <a:t>c = </a:t>
            </a:r>
            <a:r>
              <a:rPr lang="en-US" altLang="ko-KR" sz="1050" dirty="0" err="1"/>
              <a:t>getContentPane</a:t>
            </a:r>
            <a:r>
              <a:rPr lang="en-US" altLang="ko-KR" sz="1050" dirty="0"/>
              <a:t>();</a:t>
            </a:r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c.setLayout</a:t>
            </a:r>
            <a:r>
              <a:rPr lang="en-US" altLang="ko-KR" sz="1050" dirty="0" smtClean="0"/>
              <a:t>(new </a:t>
            </a:r>
            <a:r>
              <a:rPr lang="en-US" altLang="ko-KR" sz="1050" dirty="0" err="1"/>
              <a:t>FlowLayout</a:t>
            </a:r>
            <a:r>
              <a:rPr lang="en-US" altLang="ko-KR" sz="1050" dirty="0"/>
              <a:t>());</a:t>
            </a:r>
          </a:p>
          <a:p>
            <a:pPr defTabSz="180000"/>
            <a:endParaRPr lang="en-US" altLang="ko-KR" sz="1050" dirty="0" smtClean="0"/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dirty="0" smtClean="0"/>
              <a:t>	</a:t>
            </a:r>
            <a:r>
              <a:rPr lang="en-US" altLang="ko-KR" sz="1050" b="1" dirty="0" err="1" smtClean="0"/>
              <a:t>JLabel</a:t>
            </a:r>
            <a:r>
              <a:rPr lang="en-US" altLang="ko-KR" sz="1050" b="1" dirty="0" smtClean="0"/>
              <a:t> </a:t>
            </a:r>
            <a:r>
              <a:rPr lang="en-US" altLang="ko-KR" sz="1050" b="1" dirty="0" err="1"/>
              <a:t>textLabel</a:t>
            </a:r>
            <a:r>
              <a:rPr lang="en-US" altLang="ko-KR" sz="1050" b="1" dirty="0"/>
              <a:t> = new </a:t>
            </a:r>
            <a:r>
              <a:rPr lang="en-US" altLang="ko-KR" sz="1050" b="1" dirty="0" err="1"/>
              <a:t>JLabel</a:t>
            </a:r>
            <a:r>
              <a:rPr lang="en-US" altLang="ko-KR" sz="1050" b="1" dirty="0"/>
              <a:t>("</a:t>
            </a:r>
            <a:r>
              <a:rPr lang="ko-KR" altLang="en-US" sz="1050" b="1" dirty="0"/>
              <a:t>사랑합니다</a:t>
            </a:r>
            <a:r>
              <a:rPr lang="en-US" altLang="ko-KR" sz="1050" b="1" dirty="0"/>
              <a:t>.");</a:t>
            </a:r>
          </a:p>
          <a:p>
            <a:pPr defTabSz="180000"/>
            <a:r>
              <a:rPr lang="en-US" altLang="ko-KR" sz="1050" dirty="0" smtClean="0"/>
              <a:t>		</a:t>
            </a:r>
          </a:p>
          <a:p>
            <a:pPr defTabSz="180000"/>
            <a:r>
              <a:rPr lang="en-US" altLang="ko-KR" sz="1050" dirty="0"/>
              <a:t>	</a:t>
            </a:r>
            <a:r>
              <a:rPr lang="en-US" altLang="ko-KR" sz="1050" dirty="0" smtClean="0"/>
              <a:t>	</a:t>
            </a:r>
            <a:r>
              <a:rPr lang="en-US" altLang="ko-KR" sz="1050" b="1" dirty="0" err="1" smtClean="0"/>
              <a:t>ImageIcon</a:t>
            </a:r>
            <a:r>
              <a:rPr lang="en-US" altLang="ko-KR" sz="1050" b="1" dirty="0" smtClean="0"/>
              <a:t> </a:t>
            </a:r>
            <a:r>
              <a:rPr lang="en-US" altLang="ko-KR" sz="1050" b="1" dirty="0"/>
              <a:t>beauty = new </a:t>
            </a:r>
            <a:r>
              <a:rPr lang="en-US" altLang="ko-KR" sz="1050" b="1" dirty="0" err="1"/>
              <a:t>ImageIcon</a:t>
            </a:r>
            <a:r>
              <a:rPr lang="en-US" altLang="ko-KR" sz="1050" b="1" dirty="0"/>
              <a:t>("images/beauty.jpg"); </a:t>
            </a:r>
            <a:endParaRPr lang="ko-KR" altLang="en-US" sz="1050" b="1" dirty="0"/>
          </a:p>
          <a:p>
            <a:pPr defTabSz="180000"/>
            <a:r>
              <a:rPr lang="en-US" altLang="ko-KR" sz="1050" b="1" dirty="0" smtClean="0"/>
              <a:t>		</a:t>
            </a:r>
            <a:r>
              <a:rPr lang="en-US" altLang="ko-KR" sz="1050" b="1" dirty="0" err="1" smtClean="0"/>
              <a:t>JLabel</a:t>
            </a:r>
            <a:r>
              <a:rPr lang="en-US" altLang="ko-KR" sz="1050" b="1" dirty="0" smtClean="0"/>
              <a:t> </a:t>
            </a:r>
            <a:r>
              <a:rPr lang="en-US" altLang="ko-KR" sz="1050" b="1" dirty="0" err="1"/>
              <a:t>imageLabel</a:t>
            </a:r>
            <a:r>
              <a:rPr lang="en-US" altLang="ko-KR" sz="1050" b="1" dirty="0"/>
              <a:t> = new </a:t>
            </a:r>
            <a:r>
              <a:rPr lang="en-US" altLang="ko-KR" sz="1050" b="1" dirty="0" err="1"/>
              <a:t>JLabel</a:t>
            </a:r>
            <a:r>
              <a:rPr lang="en-US" altLang="ko-KR" sz="1050" b="1" dirty="0"/>
              <a:t>(beauty</a:t>
            </a:r>
            <a:r>
              <a:rPr lang="en-US" altLang="ko-KR" sz="1050" b="1" dirty="0" smtClean="0"/>
              <a:t>);</a:t>
            </a:r>
          </a:p>
          <a:p>
            <a:pPr defTabSz="180000"/>
            <a:endParaRPr lang="ko-KR" altLang="en-US" sz="1050" dirty="0"/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ImageIcon</a:t>
            </a:r>
            <a:r>
              <a:rPr lang="en-US" altLang="ko-KR" sz="1050" dirty="0" smtClean="0"/>
              <a:t> </a:t>
            </a:r>
            <a:r>
              <a:rPr lang="en-US" altLang="ko-KR" sz="1050" dirty="0" err="1"/>
              <a:t>normalIcon</a:t>
            </a:r>
            <a:r>
              <a:rPr lang="en-US" altLang="ko-KR" sz="1050" dirty="0"/>
              <a:t> = new </a:t>
            </a:r>
            <a:r>
              <a:rPr lang="en-US" altLang="ko-KR" sz="1050" dirty="0" err="1"/>
              <a:t>ImageIcon</a:t>
            </a:r>
            <a:r>
              <a:rPr lang="en-US" altLang="ko-KR" sz="1050" dirty="0"/>
              <a:t>("images/normalIcon.gif"); </a:t>
            </a:r>
            <a:endParaRPr lang="ko-KR" altLang="en-US" sz="1050" dirty="0"/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b="1" dirty="0" err="1" smtClean="0"/>
              <a:t>JLabel</a:t>
            </a:r>
            <a:r>
              <a:rPr lang="en-US" altLang="ko-KR" sz="1050" b="1" dirty="0" smtClean="0"/>
              <a:t> </a:t>
            </a:r>
            <a:r>
              <a:rPr lang="en-US" altLang="ko-KR" sz="1050" b="1" dirty="0"/>
              <a:t>label = new </a:t>
            </a:r>
            <a:r>
              <a:rPr lang="en-US" altLang="ko-KR" sz="1050" b="1" dirty="0" err="1"/>
              <a:t>JLabel</a:t>
            </a:r>
            <a:r>
              <a:rPr lang="en-US" altLang="ko-KR" sz="1050" b="1" dirty="0"/>
              <a:t>("</a:t>
            </a:r>
            <a:r>
              <a:rPr lang="ko-KR" altLang="en-US" sz="1050" b="1" dirty="0" err="1"/>
              <a:t>보고싶으면</a:t>
            </a:r>
            <a:r>
              <a:rPr lang="ko-KR" altLang="en-US" sz="1050" b="1" dirty="0"/>
              <a:t> 전화하세요</a:t>
            </a:r>
            <a:r>
              <a:rPr lang="en-US" altLang="ko-KR" sz="1050" b="1" dirty="0"/>
              <a:t>",</a:t>
            </a:r>
          </a:p>
          <a:p>
            <a:pPr defTabSz="180000"/>
            <a:r>
              <a:rPr lang="en-US" altLang="ko-KR" sz="1050" b="1" dirty="0" smtClean="0"/>
              <a:t>			</a:t>
            </a:r>
            <a:r>
              <a:rPr lang="en-US" altLang="ko-KR" sz="1050" b="1" dirty="0"/>
              <a:t>	</a:t>
            </a:r>
            <a:r>
              <a:rPr lang="en-US" altLang="ko-KR" sz="1050" b="1" dirty="0" smtClean="0"/>
              <a:t>	</a:t>
            </a:r>
            <a:r>
              <a:rPr lang="en-US" altLang="ko-KR" sz="1050" b="1" dirty="0" err="1" smtClean="0"/>
              <a:t>normalIcon</a:t>
            </a:r>
            <a:r>
              <a:rPr lang="en-US" altLang="ko-KR" sz="1050" b="1" dirty="0"/>
              <a:t>, </a:t>
            </a:r>
            <a:r>
              <a:rPr lang="en-US" altLang="ko-KR" sz="1050" b="1" dirty="0" err="1"/>
              <a:t>SwingConstants.CENTER</a:t>
            </a:r>
            <a:r>
              <a:rPr lang="en-US" altLang="ko-KR" sz="1050" b="1" dirty="0" smtClean="0"/>
              <a:t>);</a:t>
            </a:r>
          </a:p>
          <a:p>
            <a:pPr defTabSz="180000"/>
            <a:endParaRPr lang="en-US" altLang="ko-KR" sz="1050" dirty="0"/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c.add</a:t>
            </a:r>
            <a:r>
              <a:rPr lang="en-US" altLang="ko-KR" sz="1050" dirty="0" smtClean="0"/>
              <a:t>(</a:t>
            </a:r>
            <a:r>
              <a:rPr lang="en-US" altLang="ko-KR" sz="1050" dirty="0" err="1" smtClean="0"/>
              <a:t>textLabel</a:t>
            </a:r>
            <a:r>
              <a:rPr lang="en-US" altLang="ko-KR" sz="1050" dirty="0"/>
              <a:t>);</a:t>
            </a:r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c.add</a:t>
            </a:r>
            <a:r>
              <a:rPr lang="en-US" altLang="ko-KR" sz="1050" dirty="0" smtClean="0"/>
              <a:t>(</a:t>
            </a:r>
            <a:r>
              <a:rPr lang="en-US" altLang="ko-KR" sz="1050" dirty="0" err="1" smtClean="0"/>
              <a:t>imageLabel</a:t>
            </a:r>
            <a:r>
              <a:rPr lang="en-US" altLang="ko-KR" sz="1050" dirty="0"/>
              <a:t>);</a:t>
            </a:r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c.add</a:t>
            </a:r>
            <a:r>
              <a:rPr lang="en-US" altLang="ko-KR" sz="1050" dirty="0" smtClean="0"/>
              <a:t>(label);</a:t>
            </a:r>
          </a:p>
          <a:p>
            <a:pPr defTabSz="180000"/>
            <a:endParaRPr lang="en-US" altLang="ko-KR" sz="1050" dirty="0"/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setSize</a:t>
            </a:r>
            <a:r>
              <a:rPr lang="en-US" altLang="ko-KR" sz="1050" dirty="0" smtClean="0"/>
              <a:t>(400,600</a:t>
            </a:r>
            <a:r>
              <a:rPr lang="en-US" altLang="ko-KR" sz="1050" dirty="0"/>
              <a:t>);</a:t>
            </a:r>
          </a:p>
          <a:p>
            <a:pPr defTabSz="180000"/>
            <a:r>
              <a:rPr lang="en-US" altLang="ko-KR" sz="1050" dirty="0" smtClean="0"/>
              <a:t>		</a:t>
            </a:r>
            <a:r>
              <a:rPr lang="en-US" altLang="ko-KR" sz="1050" dirty="0" err="1" smtClean="0"/>
              <a:t>setVisible</a:t>
            </a:r>
            <a:r>
              <a:rPr lang="en-US" altLang="ko-KR" sz="1050" dirty="0" smtClean="0"/>
              <a:t>(true</a:t>
            </a:r>
            <a:r>
              <a:rPr lang="en-US" altLang="ko-KR" sz="1050" dirty="0"/>
              <a:t>);</a:t>
            </a:r>
          </a:p>
          <a:p>
            <a:pPr defTabSz="180000"/>
            <a:r>
              <a:rPr lang="en-US" altLang="ko-KR" sz="1050" dirty="0" smtClean="0"/>
              <a:t>	}</a:t>
            </a:r>
            <a:endParaRPr lang="en-US" altLang="ko-KR" sz="1050" dirty="0"/>
          </a:p>
          <a:p>
            <a:pPr defTabSz="180000"/>
            <a:r>
              <a:rPr lang="en-US" altLang="ko-KR" sz="1050" dirty="0" smtClean="0"/>
              <a:t>	public </a:t>
            </a:r>
            <a:r>
              <a:rPr lang="en-US" altLang="ko-KR" sz="1050" dirty="0"/>
              <a:t>static void main(String [] </a:t>
            </a:r>
            <a:r>
              <a:rPr lang="en-US" altLang="ko-KR" sz="1050" dirty="0" err="1"/>
              <a:t>args</a:t>
            </a:r>
            <a:r>
              <a:rPr lang="en-US" altLang="ko-KR" sz="1050" dirty="0"/>
              <a:t>) {</a:t>
            </a:r>
          </a:p>
          <a:p>
            <a:pPr defTabSz="180000"/>
            <a:r>
              <a:rPr lang="en-US" altLang="ko-KR" sz="1050" dirty="0" smtClean="0"/>
              <a:t>		new </a:t>
            </a:r>
            <a:r>
              <a:rPr lang="en-US" altLang="ko-KR" sz="1050" dirty="0" err="1"/>
              <a:t>LabelEx</a:t>
            </a:r>
            <a:r>
              <a:rPr lang="en-US" altLang="ko-KR" sz="1050" dirty="0"/>
              <a:t>();</a:t>
            </a:r>
          </a:p>
          <a:p>
            <a:pPr defTabSz="180000"/>
            <a:r>
              <a:rPr lang="en-US" altLang="ko-KR" sz="1050" dirty="0" smtClean="0"/>
              <a:t>	}</a:t>
            </a:r>
            <a:endParaRPr lang="en-US" altLang="ko-KR" sz="1050" dirty="0"/>
          </a:p>
          <a:p>
            <a:pPr defTabSz="180000"/>
            <a:r>
              <a:rPr lang="en-US" altLang="ko-KR" sz="1050" dirty="0"/>
              <a:t>}</a:t>
            </a:r>
            <a:endParaRPr lang="ko-KR" altLang="en-US" sz="1050" dirty="0"/>
          </a:p>
        </p:txBody>
      </p:sp>
      <p:sp>
        <p:nvSpPr>
          <p:cNvPr id="8" name="자유형 7"/>
          <p:cNvSpPr/>
          <p:nvPr/>
        </p:nvSpPr>
        <p:spPr>
          <a:xfrm>
            <a:off x="3635896" y="1988841"/>
            <a:ext cx="2808312" cy="1224136"/>
          </a:xfrm>
          <a:custGeom>
            <a:avLst/>
            <a:gdLst>
              <a:gd name="connsiteX0" fmla="*/ 0 w 3453319"/>
              <a:gd name="connsiteY0" fmla="*/ 1583987 h 1583987"/>
              <a:gd name="connsiteX1" fmla="*/ 369651 w 3453319"/>
              <a:gd name="connsiteY1" fmla="*/ 1476983 h 1583987"/>
              <a:gd name="connsiteX2" fmla="*/ 1079770 w 3453319"/>
              <a:gd name="connsiteY2" fmla="*/ 1039238 h 1583987"/>
              <a:gd name="connsiteX3" fmla="*/ 1614792 w 3453319"/>
              <a:gd name="connsiteY3" fmla="*/ 348575 h 1583987"/>
              <a:gd name="connsiteX4" fmla="*/ 2266545 w 3453319"/>
              <a:gd name="connsiteY4" fmla="*/ 47017 h 1583987"/>
              <a:gd name="connsiteX5" fmla="*/ 3453319 w 3453319"/>
              <a:gd name="connsiteY5" fmla="*/ 66472 h 1583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53319" h="1583987">
                <a:moveTo>
                  <a:pt x="0" y="1583987"/>
                </a:moveTo>
                <a:cubicBezTo>
                  <a:pt x="94844" y="1575881"/>
                  <a:pt x="189689" y="1567775"/>
                  <a:pt x="369651" y="1476983"/>
                </a:cubicBezTo>
                <a:cubicBezTo>
                  <a:pt x="549613" y="1386192"/>
                  <a:pt x="872247" y="1227306"/>
                  <a:pt x="1079770" y="1039238"/>
                </a:cubicBezTo>
                <a:cubicBezTo>
                  <a:pt x="1287293" y="851170"/>
                  <a:pt x="1416996" y="513945"/>
                  <a:pt x="1614792" y="348575"/>
                </a:cubicBezTo>
                <a:cubicBezTo>
                  <a:pt x="1812588" y="183205"/>
                  <a:pt x="1960124" y="94034"/>
                  <a:pt x="2266545" y="47017"/>
                </a:cubicBezTo>
                <a:cubicBezTo>
                  <a:pt x="2572966" y="0"/>
                  <a:pt x="3013142" y="33236"/>
                  <a:pt x="3453319" y="66472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3347864" y="3429000"/>
            <a:ext cx="2376263" cy="360040"/>
          </a:xfrm>
          <a:custGeom>
            <a:avLst/>
            <a:gdLst>
              <a:gd name="connsiteX0" fmla="*/ 0 w 2130357"/>
              <a:gd name="connsiteY0" fmla="*/ 175098 h 207524"/>
              <a:gd name="connsiteX1" fmla="*/ 778213 w 2130357"/>
              <a:gd name="connsiteY1" fmla="*/ 194554 h 207524"/>
              <a:gd name="connsiteX2" fmla="*/ 1527242 w 2130357"/>
              <a:gd name="connsiteY2" fmla="*/ 97277 h 207524"/>
              <a:gd name="connsiteX3" fmla="*/ 2130357 w 2130357"/>
              <a:gd name="connsiteY3" fmla="*/ 0 h 207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30357" h="207524">
                <a:moveTo>
                  <a:pt x="0" y="175098"/>
                </a:moveTo>
                <a:cubicBezTo>
                  <a:pt x="261836" y="191311"/>
                  <a:pt x="523673" y="207524"/>
                  <a:pt x="778213" y="194554"/>
                </a:cubicBezTo>
                <a:cubicBezTo>
                  <a:pt x="1032753" y="181584"/>
                  <a:pt x="1301885" y="129703"/>
                  <a:pt x="1527242" y="97277"/>
                </a:cubicBezTo>
                <a:cubicBezTo>
                  <a:pt x="1752599" y="64851"/>
                  <a:pt x="1941478" y="32425"/>
                  <a:pt x="2130357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3923928" y="4184354"/>
            <a:ext cx="2376264" cy="1116854"/>
          </a:xfrm>
          <a:custGeom>
            <a:avLst/>
            <a:gdLst>
              <a:gd name="connsiteX0" fmla="*/ 0 w 2461098"/>
              <a:gd name="connsiteY0" fmla="*/ 1621 h 1703961"/>
              <a:gd name="connsiteX1" fmla="*/ 340468 w 2461098"/>
              <a:gd name="connsiteY1" fmla="*/ 50259 h 1703961"/>
              <a:gd name="connsiteX2" fmla="*/ 710119 w 2461098"/>
              <a:gd name="connsiteY2" fmla="*/ 303178 h 1703961"/>
              <a:gd name="connsiteX3" fmla="*/ 1147864 w 2461098"/>
              <a:gd name="connsiteY3" fmla="*/ 1295399 h 1703961"/>
              <a:gd name="connsiteX4" fmla="*/ 2461098 w 2461098"/>
              <a:gd name="connsiteY4" fmla="*/ 1703961 h 170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1098" h="1703961">
                <a:moveTo>
                  <a:pt x="0" y="1621"/>
                </a:moveTo>
                <a:cubicBezTo>
                  <a:pt x="111057" y="810"/>
                  <a:pt x="222115" y="0"/>
                  <a:pt x="340468" y="50259"/>
                </a:cubicBezTo>
                <a:cubicBezTo>
                  <a:pt x="458821" y="100518"/>
                  <a:pt x="575553" y="95655"/>
                  <a:pt x="710119" y="303178"/>
                </a:cubicBezTo>
                <a:cubicBezTo>
                  <a:pt x="844685" y="510701"/>
                  <a:pt x="856034" y="1061935"/>
                  <a:pt x="1147864" y="1295399"/>
                </a:cubicBezTo>
                <a:cubicBezTo>
                  <a:pt x="1439694" y="1528863"/>
                  <a:pt x="1950396" y="1616412"/>
                  <a:pt x="2461098" y="1703961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30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825"/>
    </mc:Choice>
    <mc:Fallback xmlns="">
      <p:transition spd="slow" advTm="120825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JButton, </a:t>
            </a:r>
            <a:r>
              <a:rPr lang="ko-KR" altLang="en-US" smtClean="0"/>
              <a:t>버튼</a:t>
            </a:r>
            <a:r>
              <a:rPr lang="en-US" altLang="ko-KR" smtClean="0"/>
              <a:t> </a:t>
            </a:r>
            <a:r>
              <a:rPr lang="ko-KR" altLang="en-US" smtClean="0"/>
              <a:t>컴포넌트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453650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버튼 컴포넌트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버튼 모양의 컴포넌트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버튼을 선택하면 </a:t>
            </a:r>
            <a:r>
              <a:rPr lang="en-US" altLang="ko-KR" dirty="0" smtClean="0"/>
              <a:t>Action </a:t>
            </a:r>
            <a:r>
              <a:rPr lang="ko-KR" altLang="en-US" dirty="0" smtClean="0"/>
              <a:t>이벤트 발생</a:t>
            </a:r>
            <a:endParaRPr lang="en-US" altLang="ko-KR" dirty="0" smtClean="0"/>
          </a:p>
          <a:p>
            <a:r>
              <a:rPr lang="ko-KR" altLang="en-US" dirty="0" err="1" smtClean="0"/>
              <a:t>생성자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버튼 컴포넌트 생성 예</a:t>
            </a:r>
            <a:endParaRPr lang="en-US" altLang="ko-KR" dirty="0" smtClean="0"/>
          </a:p>
          <a:p>
            <a:pPr lvl="1"/>
            <a:r>
              <a:rPr lang="en-US" altLang="ko-KR" dirty="0"/>
              <a:t>"</a:t>
            </a:r>
            <a:r>
              <a:rPr lang="en-US" altLang="ko-KR" dirty="0" smtClean="0"/>
              <a:t>hello</a:t>
            </a:r>
            <a:r>
              <a:rPr lang="en-US" altLang="ko-KR" dirty="0"/>
              <a:t>" </a:t>
            </a:r>
            <a:r>
              <a:rPr lang="ko-KR" altLang="en-US" dirty="0" smtClean="0"/>
              <a:t>문자열을 가진 버튼 컴포넌트 생성 예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5868144" y="1340768"/>
            <a:ext cx="2250542" cy="1759414"/>
            <a:chOff x="6372200" y="202098"/>
            <a:chExt cx="2250542" cy="175941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2200" y="202098"/>
              <a:ext cx="2202315" cy="133564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6551774" y="1684513"/>
              <a:ext cx="10086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버튼 이미지</a:t>
              </a:r>
              <a:endParaRPr lang="ko-KR" altLang="en-US" sz="12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614133" y="1681270"/>
              <a:ext cx="10086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/>
                <a:t>버튼 문자열</a:t>
              </a:r>
              <a:endParaRPr lang="ko-KR" altLang="en-US" sz="1200" dirty="0"/>
            </a:p>
          </p:txBody>
        </p:sp>
        <p:sp>
          <p:nvSpPr>
            <p:cNvPr id="7" name="자유형 6"/>
            <p:cNvSpPr/>
            <p:nvPr/>
          </p:nvSpPr>
          <p:spPr>
            <a:xfrm>
              <a:off x="7856438" y="939987"/>
              <a:ext cx="280010" cy="800102"/>
            </a:xfrm>
            <a:custGeom>
              <a:avLst/>
              <a:gdLst>
                <a:gd name="connsiteX0" fmla="*/ 535021 w 604736"/>
                <a:gd name="connsiteY0" fmla="*/ 875490 h 875490"/>
                <a:gd name="connsiteX1" fmla="*/ 515566 w 604736"/>
                <a:gd name="connsiteY1" fmla="*/ 486383 h 875490"/>
                <a:gd name="connsiteX2" fmla="*/ 0 w 604736"/>
                <a:gd name="connsiteY2" fmla="*/ 0 h 87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4736" h="875490">
                  <a:moveTo>
                    <a:pt x="535021" y="875490"/>
                  </a:moveTo>
                  <a:cubicBezTo>
                    <a:pt x="569878" y="753894"/>
                    <a:pt x="604736" y="632298"/>
                    <a:pt x="515566" y="486383"/>
                  </a:cubicBezTo>
                  <a:cubicBezTo>
                    <a:pt x="426396" y="340468"/>
                    <a:pt x="213198" y="170234"/>
                    <a:pt x="0" y="0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>
              <a:off x="6948264" y="1153996"/>
              <a:ext cx="141184" cy="527274"/>
            </a:xfrm>
            <a:custGeom>
              <a:avLst/>
              <a:gdLst>
                <a:gd name="connsiteX0" fmla="*/ 0 w 165370"/>
                <a:gd name="connsiteY0" fmla="*/ 680936 h 680936"/>
                <a:gd name="connsiteX1" fmla="*/ 29183 w 165370"/>
                <a:gd name="connsiteY1" fmla="*/ 291830 h 680936"/>
                <a:gd name="connsiteX2" fmla="*/ 165370 w 165370"/>
                <a:gd name="connsiteY2" fmla="*/ 0 h 68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370" h="680936">
                  <a:moveTo>
                    <a:pt x="0" y="680936"/>
                  </a:moveTo>
                  <a:cubicBezTo>
                    <a:pt x="810" y="543127"/>
                    <a:pt x="1621" y="405319"/>
                    <a:pt x="29183" y="291830"/>
                  </a:cubicBezTo>
                  <a:cubicBezTo>
                    <a:pt x="56745" y="178341"/>
                    <a:pt x="111057" y="89170"/>
                    <a:pt x="165370" y="0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403648" y="5822001"/>
            <a:ext cx="429825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 smtClean="0"/>
              <a:t>JButton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btn</a:t>
            </a:r>
            <a:r>
              <a:rPr lang="en-US" altLang="ko-KR" dirty="0" smtClean="0"/>
              <a:t> = new </a:t>
            </a:r>
            <a:r>
              <a:rPr lang="en-US" altLang="ko-KR" dirty="0" err="1" smtClean="0"/>
              <a:t>JButton</a:t>
            </a:r>
            <a:r>
              <a:rPr lang="en-US" altLang="ko-KR" dirty="0" smtClean="0"/>
              <a:t>("hello");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99" y="3094989"/>
            <a:ext cx="7734549" cy="148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8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733"/>
    </mc:Choice>
    <mc:Fallback xmlns="">
      <p:transition spd="slow" advTm="42733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이미지 버튼 만들기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하나의 버튼에 </a:t>
            </a:r>
            <a:r>
              <a:rPr lang="en-US" altLang="ko-KR" dirty="0" smtClean="0"/>
              <a:t>3 </a:t>
            </a:r>
            <a:r>
              <a:rPr lang="ko-KR" altLang="en-US" dirty="0" smtClean="0"/>
              <a:t>개의 이미지 연결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마우스 접근에 따라 서로 다른 </a:t>
            </a:r>
            <a:r>
              <a:rPr lang="en-US" altLang="ko-KR" dirty="0" smtClean="0"/>
              <a:t>3 </a:t>
            </a:r>
            <a:r>
              <a:rPr lang="ko-KR" altLang="en-US" dirty="0" smtClean="0"/>
              <a:t>개의 이미지 출력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사용자의 버튼 조작에 대한 시각적 효과를 극대화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3 </a:t>
            </a:r>
            <a:r>
              <a:rPr lang="ko-KR" altLang="en-US" dirty="0" smtClean="0"/>
              <a:t>개의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버튼 이미지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버튼의 보통 상태 때 출력되는 이미지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생성자에</a:t>
            </a:r>
            <a:r>
              <a:rPr lang="ko-KR" altLang="en-US" dirty="0" smtClean="0"/>
              <a:t> 이미지 아이콘 전달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이미지 설정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JButton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setIcon</a:t>
            </a:r>
            <a:r>
              <a:rPr lang="en-US" altLang="ko-KR" dirty="0" smtClean="0"/>
              <a:t>(Icon image)</a:t>
            </a:r>
          </a:p>
          <a:p>
            <a:pPr marL="365760" lvl="1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버튼에 마우스가 올라갈 때 출력되는 이미지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이미지 설정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JButton.setRolloverIcon</a:t>
            </a:r>
            <a:r>
              <a:rPr lang="en-US" altLang="ko-KR" dirty="0" smtClean="0"/>
              <a:t>(Icon); </a:t>
            </a:r>
          </a:p>
          <a:p>
            <a:pPr marL="365760" lvl="1" indent="0"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/>
              <a:t>버튼을 누르고</a:t>
            </a:r>
            <a:r>
              <a:rPr lang="en-US" altLang="ko-KR" dirty="0" smtClean="0"/>
              <a:t> </a:t>
            </a:r>
            <a:r>
              <a:rPr lang="ko-KR" altLang="en-US" dirty="0" smtClean="0"/>
              <a:t>있는 동안 출력되는 이미지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이미지 설정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JButton.setPressedIcon</a:t>
            </a:r>
            <a:r>
              <a:rPr lang="en-US" altLang="ko-KR" dirty="0" smtClean="0"/>
              <a:t>(Icon)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이미지 아이콘 생성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new </a:t>
            </a:r>
            <a:r>
              <a:rPr lang="en-US" altLang="ko-KR" dirty="0" err="1" smtClean="0"/>
              <a:t>ImageIcon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이미지</a:t>
            </a:r>
            <a:r>
              <a:rPr lang="en-US" altLang="ko-KR" dirty="0" smtClean="0"/>
              <a:t> </a:t>
            </a:r>
            <a:r>
              <a:rPr lang="ko-KR" altLang="en-US" dirty="0" smtClean="0"/>
              <a:t>경로명</a:t>
            </a:r>
            <a:r>
              <a:rPr lang="en-US" altLang="ko-KR" dirty="0" smtClean="0"/>
              <a:t>);</a:t>
            </a:r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new </a:t>
            </a:r>
            <a:r>
              <a:rPr lang="en-US" altLang="ko-KR" dirty="0" err="1" smtClean="0"/>
              <a:t>ImageIcon</a:t>
            </a:r>
            <a:r>
              <a:rPr lang="en-US" altLang="ko-KR" dirty="0" smtClean="0"/>
              <a:t>("images/normalIcon.gif);</a:t>
            </a:r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27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407"/>
    </mc:Choice>
    <mc:Fallback xmlns="">
      <p:transition spd="slow" advTm="81407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4495</TotalTime>
  <Words>1687</Words>
  <Application>Microsoft Office PowerPoint</Application>
  <PresentationFormat>화면 슬라이드 쇼(4:3)</PresentationFormat>
  <Paragraphs>901</Paragraphs>
  <Slides>41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6" baseType="lpstr">
      <vt:lpstr>맑은 고딕</vt:lpstr>
      <vt:lpstr>휴먼편지체</vt:lpstr>
      <vt:lpstr>Wingdings</vt:lpstr>
      <vt:lpstr>Wingdings 2</vt:lpstr>
      <vt:lpstr>가을</vt:lpstr>
      <vt:lpstr>PowerPoint 프레젠테이션</vt:lpstr>
      <vt:lpstr>기초적인 스윙 컴포넌트와 상속 관계</vt:lpstr>
      <vt:lpstr>스윙 컴포넌트의 공통 메소드, JComponent의 메소드</vt:lpstr>
      <vt:lpstr>예제 11-1 : 스윙 컴포넌트의 공통 기능, JComponent의 메소드</vt:lpstr>
      <vt:lpstr>JLabel, 레이블 컴포넌트</vt:lpstr>
      <vt:lpstr>레이블 컴포넌트 생성 예</vt:lpstr>
      <vt:lpstr>예제 11-2 : JLabel을 이용한 레이블 만들기</vt:lpstr>
      <vt:lpstr>JButton, 버튼 컴포넌트</vt:lpstr>
      <vt:lpstr>이미지 버튼 만들기</vt:lpstr>
      <vt:lpstr>예제 11-3 : JButton을 이용한 버튼 만들기</vt:lpstr>
      <vt:lpstr>레이블과 버튼의 정렬(Alignment)</vt:lpstr>
      <vt:lpstr>JCheckBox, 체크박스 컴포넌트</vt:lpstr>
      <vt:lpstr>체크 박스 생성</vt:lpstr>
      <vt:lpstr>예제 11-4 : 체크박스 생성 예</vt:lpstr>
      <vt:lpstr>JCheckBox에서 Item 이벤트 처리</vt:lpstr>
      <vt:lpstr>예제 11-5 : ItemEvent 활용하여 체크박스로 가격 합산하기</vt:lpstr>
      <vt:lpstr>JRadioButton, 라디오버튼 컴포넌트</vt:lpstr>
      <vt:lpstr>라디오버튼 생성 과정</vt:lpstr>
      <vt:lpstr>예제 11-6 : 라디오버튼  생성 예</vt:lpstr>
      <vt:lpstr>예제 11-7 실행</vt:lpstr>
      <vt:lpstr>예제 11-7 : JRadioButton과 Item 이벤트를 이용하여 과일 사진 보여주기</vt:lpstr>
      <vt:lpstr>JTextField, 텍스트필드 컴포넌트 </vt:lpstr>
      <vt:lpstr>예제 11-8 : 간단한 텍스트 필드 만들기</vt:lpstr>
      <vt:lpstr>JTextField의 주요 메소드</vt:lpstr>
      <vt:lpstr>TextArea, 텍스트영역 컴포넌트</vt:lpstr>
      <vt:lpstr>스크롤 가능한 텍스트영역 만들기</vt:lpstr>
      <vt:lpstr>예제 11-9 : JTextArea  컴포넌트 생성</vt:lpstr>
      <vt:lpstr>JList&lt;E&gt;, 리스트 컴포넌트 </vt:lpstr>
      <vt:lpstr>리스트를 생성하는 방법</vt:lpstr>
      <vt:lpstr>예제 11-10 :   리스트 만들기</vt:lpstr>
      <vt:lpstr>리스트의 아이템 변경</vt:lpstr>
      <vt:lpstr>예제 11-11 : 리스트의 아이템 변경</vt:lpstr>
      <vt:lpstr>JComboBox&lt;E&gt;, 콤보박스 컴포넌트 </vt:lpstr>
      <vt:lpstr>예제 11-12 : 콤보박스 만들기</vt:lpstr>
      <vt:lpstr>JComboBox&lt;E&gt;와 Action 이벤트</vt:lpstr>
      <vt:lpstr>예제 11-13 : Action  이벤트를 이용한 콤보박스 활용 예</vt:lpstr>
      <vt:lpstr>JSlider, 슬라이더</vt:lpstr>
      <vt:lpstr>슬라이더의 모양 제어</vt:lpstr>
      <vt:lpstr>예제 11-14 : JSlider로 슬라이더 컴포넌트를 만들고 모양을 제어하는 예</vt:lpstr>
      <vt:lpstr>JSlider와 Change 이벤트</vt:lpstr>
      <vt:lpstr>예제 11-15 : JSlider와 Change이벤트를 활용한 색깔 다루기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211</cp:revision>
  <dcterms:created xsi:type="dcterms:W3CDTF">2011-08-27T14:53:28Z</dcterms:created>
  <dcterms:modified xsi:type="dcterms:W3CDTF">2020-11-20T01:17:31Z</dcterms:modified>
</cp:coreProperties>
</file>